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</p:sldMasterIdLst>
  <p:notesMasterIdLst>
    <p:notesMasterId r:id="rId15"/>
  </p:notesMasterIdLst>
  <p:sldIdLst>
    <p:sldId id="257" r:id="rId2"/>
    <p:sldId id="258" r:id="rId3"/>
    <p:sldId id="270" r:id="rId4"/>
    <p:sldId id="259" r:id="rId5"/>
    <p:sldId id="268" r:id="rId6"/>
    <p:sldId id="275" r:id="rId7"/>
    <p:sldId id="276" r:id="rId8"/>
    <p:sldId id="267" r:id="rId9"/>
    <p:sldId id="274" r:id="rId10"/>
    <p:sldId id="272" r:id="rId11"/>
    <p:sldId id="269" r:id="rId12"/>
    <p:sldId id="273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 autoAdjust="0"/>
    <p:restoredTop sz="79027" autoAdjust="0"/>
  </p:normalViewPr>
  <p:slideViewPr>
    <p:cSldViewPr snapToGrid="0">
      <p:cViewPr varScale="1">
        <p:scale>
          <a:sx n="78" d="100"/>
          <a:sy n="78" d="100"/>
        </p:scale>
        <p:origin x="8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2B4DC-F685-4699-A5A4-4E34BC1A9C29}" type="datetimeFigureOut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4FBF7-FBAF-4A61-A044-B865C1265E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0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7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 </a:t>
            </a:r>
          </a:p>
          <a:p>
            <a:r>
              <a:rPr lang="en-US" altLang="zh-CN" dirty="0"/>
              <a:t>The DTW distances measure …</a:t>
            </a:r>
          </a:p>
          <a:p>
            <a:r>
              <a:rPr lang="en-US" altLang="zh-CN" dirty="0"/>
              <a:t>By computing this , we could find out each pupil size data … either … or …</a:t>
            </a:r>
          </a:p>
          <a:p>
            <a:r>
              <a:rPr lang="en-US" altLang="zh-CN" dirty="0"/>
              <a:t>We computed … </a:t>
            </a:r>
          </a:p>
          <a:p>
            <a:r>
              <a:rPr lang="en-US" altLang="zh-CN" dirty="0"/>
              <a:t>For each pairwise … ,  we could get 20 constant numbers, leading us to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2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Looking at figure 6, if our … was true, we could find a threshold, where the DTW distances compared with …</a:t>
            </a:r>
          </a:p>
          <a:p>
            <a:r>
              <a:rPr lang="en-US" altLang="zh-CN" dirty="0"/>
              <a:t>This is how we distinguish the target subject from others.</a:t>
            </a:r>
          </a:p>
          <a:p>
            <a:r>
              <a:rPr lang="en-US" altLang="zh-CN" dirty="0"/>
              <a:t>(Pause for a second)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1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22C6-5EB8-94CC-7EE5-270DDFCBC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413A4D-E5FB-9ADA-B8C0-9E9FE205E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B61F90-7387-4CDB-6766-592F14041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P1-P4: Pattern 1 to Pattern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RB, YB, RG, and GB: Red-Blue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Yellow-Blue, Red-Green, and Green-Blue</a:t>
            </a:r>
            <a:endParaRPr lang="en-US" altLang="zh-CN" dirty="0"/>
          </a:p>
          <a:p>
            <a:pPr lvl="0"/>
            <a:r>
              <a:rPr lang="en-US" altLang="zh-CN" dirty="0"/>
              <a:t>… </a:t>
            </a:r>
          </a:p>
          <a:p>
            <a:pPr lvl="0"/>
            <a:r>
              <a:rPr lang="en-US" altLang="zh-CN" dirty="0"/>
              <a:t>We confess this result is not small enough, but still … feasibility for …</a:t>
            </a:r>
          </a:p>
          <a:p>
            <a:pPr lvl="0"/>
            <a:r>
              <a:rPr lang="en-US" altLang="zh-CN" dirty="0"/>
              <a:t>…,</a:t>
            </a:r>
          </a:p>
          <a:p>
            <a:pPr lvl="0"/>
            <a:r>
              <a:rPr lang="en-US" altLang="zh-CN" dirty="0"/>
              <a:t>This result shows a …</a:t>
            </a:r>
          </a:p>
          <a:p>
            <a:pPr lvl="0"/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8CBE8B-76CE-3D23-A813-65F8A4565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455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</a:t>
            </a:r>
          </a:p>
          <a:p>
            <a:r>
              <a:rPr lang="en-US" altLang="zh-CN" dirty="0"/>
              <a:t>In the meantime</a:t>
            </a:r>
          </a:p>
          <a:p>
            <a:r>
              <a:rPr lang="en-US" altLang="zh-CN" dirty="0"/>
              <a:t>This conclude my presentation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0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Start with background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Several existing … finger point and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GB" altLang="zh-CN" sz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acial</a:t>
            </a: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recognition are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 could also be used in building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these metho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ds </a:t>
            </a: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biometric information as underlying 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of biometric information leakage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 of our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20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It is true that…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…visual stimuli involve light intensity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Based on this physiological fact, we assumed that … elicit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en-US" altLang="zh-CN" dirty="0"/>
              <a:t> pupil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size 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proposal for this study is to </a:t>
            </a:r>
            <a:r>
              <a:rPr lang="en-US" altLang="zh-CN" dirty="0"/>
              <a:t>figure out … that has the best performance on eliciting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pupil size feature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0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achieve that,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When participants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Next, … , which I’ll talk about later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These DTW distances allow us to determine … , … turn out whether or no … is feasible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… used EER as our evaluation metrics…in our experiment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6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altLang="zh-CN" dirty="0"/>
              <a:t>Before we go into the process,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So we’ve designed… 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The first stimulus pattern is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…of color gradients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Totally, we’ve designed …in our experiment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9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D0894-39CD-03E0-F654-D2800A04B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D70ADD-E3D6-43B0-6A8A-2569AC9F3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FEDE38-689A-CE4A-3B73-27D4282F0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altLang="zh-CN" dirty="0"/>
              <a:t>Before we go into the process,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So we’ve designed… 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The first stimulus pattern is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…of color gradients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Totally, we’ve designed …in our experiment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271876-4EBD-875D-79C8-3D8BCC200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0BE6-469A-24DB-4255-ECF7E846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EFCB88-C443-6F09-333E-46C81961C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7D1461-806A-50CD-C442-5FD6AA60E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altLang="zh-CN" dirty="0"/>
              <a:t>Before we go into the process,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So we’ve designed… 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The first stimulus pattern is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…of color gradients</a:t>
            </a:r>
          </a:p>
          <a:p>
            <a:pPr marL="0" lvl="0" indent="0">
              <a:buFont typeface="+mj-lt"/>
              <a:buNone/>
            </a:pPr>
            <a:r>
              <a:rPr lang="en-US" altLang="zh-CN" dirty="0"/>
              <a:t>Totally, we’ve designed …in our experiment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9A45F4-42B3-CF65-E470-AA032DA09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15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figure</a:t>
            </a:r>
          </a:p>
          <a:p>
            <a:r>
              <a:rPr lang="en-US" altLang="zh-CN" dirty="0"/>
              <a:t>…conducted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collected data are…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Normally, the collected pupil size data are stored as the form of …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we’ve collected 10 … for each participant, …they vary in different wavelength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find out a time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series sequence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…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applied the DBA in our proposed method, which …, to get the representative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to reduce the influence of blinking</a:t>
            </a:r>
          </a:p>
          <a:p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tslearn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4FBF7-FBAF-4A61-A044-B865C1265E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7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2E97-DAB3-421E-BF14-1E1B966EFB21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5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1460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97559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7033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88958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217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C6C3-0C1E-4B85-9919-CE2EC4C73C57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47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471D-02FC-4601-899E-D9DA418DA46E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1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715D3-A4D7-4DC8-A342-3E8A673E957F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1A73-E300-43A1-B708-E87281D7B8CD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22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D716-D277-45C6-A164-F8E795AEAE5B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09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B829-AAB5-4FDB-A36B-54CC8913FD1E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1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2F52-0601-4CB8-8926-BA15671F3034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93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E59B-4B1E-4E9F-BDC6-5D32A4DEA1EA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4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74954-CCEB-403B-A33F-71348B666373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75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305CD-39AB-46EA-B314-21A7D3EAC0EE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23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26915-96AE-44E0-B812-65FF17F5EDF6}" type="datetime1">
              <a:rPr lang="zh-CN" altLang="en-US" smtClean="0"/>
              <a:t>2026/2/13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3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463F4-72EE-A967-6B5B-62069F10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2383855"/>
            <a:ext cx="11667067" cy="209029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Investigation of the Feasibility of Individual Identification Based on Pupil Diameter Changes Caused by Visual Stimuli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5A1B57C4-5BBA-3D52-9ACB-DCFA353F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148" y="781050"/>
            <a:ext cx="628035" cy="365125"/>
          </a:xfrm>
        </p:spPr>
        <p:txBody>
          <a:bodyPr/>
          <a:lstStyle/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1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E6BBCB-4E84-D2D1-FF8C-37FA5B39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"/>
    </mc:Choice>
    <mc:Fallback xmlns="">
      <p:transition spd="slow" advTm="24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灯片编号占位符 6">
            <a:extLst>
              <a:ext uri="{FF2B5EF4-FFF2-40B4-BE49-F238E27FC236}">
                <a16:creationId xmlns:a16="http://schemas.microsoft.com/office/drawing/2014/main" id="{5D000DDD-6D84-8C5B-9C9B-2AE7A305DAD8}"/>
              </a:ext>
            </a:extLst>
          </p:cNvPr>
          <p:cNvSpPr txBox="1">
            <a:spLocks/>
          </p:cNvSpPr>
          <p:nvPr/>
        </p:nvSpPr>
        <p:spPr bwMode="gray">
          <a:xfrm>
            <a:off x="816210" y="781050"/>
            <a:ext cx="69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10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5" name="内容占位符 2">
            <a:extLst>
              <a:ext uri="{FF2B5EF4-FFF2-40B4-BE49-F238E27FC236}">
                <a16:creationId xmlns:a16="http://schemas.microsoft.com/office/drawing/2014/main" id="{7E0F9438-3536-82DF-3298-D5FDD76FFFFF}"/>
              </a:ext>
            </a:extLst>
          </p:cNvPr>
          <p:cNvSpPr txBox="1">
            <a:spLocks/>
          </p:cNvSpPr>
          <p:nvPr/>
        </p:nvSpPr>
        <p:spPr>
          <a:xfrm>
            <a:off x="1509184" y="2372808"/>
            <a:ext cx="5618195" cy="443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Distance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distance between two time series sequences.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Pairwise Comparison 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computation between the DBA template and the subject.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computation between the DBA template and each other participant.</a:t>
            </a:r>
          </a:p>
          <a:p>
            <a:pPr lvl="1"/>
            <a:endParaRPr lang="en-US" altLang="zh-CN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6684B42C-77A2-C4A2-4E2E-85BE620F6E6E}"/>
              </a:ext>
            </a:extLst>
          </p:cNvPr>
          <p:cNvSpPr/>
          <p:nvPr/>
        </p:nvSpPr>
        <p:spPr>
          <a:xfrm>
            <a:off x="7130555" y="2511828"/>
            <a:ext cx="4883420" cy="2743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AFA7F96-957B-C852-FDFD-350872A48398}"/>
              </a:ext>
            </a:extLst>
          </p:cNvPr>
          <p:cNvGrpSpPr/>
          <p:nvPr/>
        </p:nvGrpSpPr>
        <p:grpSpPr>
          <a:xfrm>
            <a:off x="7242451" y="3496085"/>
            <a:ext cx="2318094" cy="1558760"/>
            <a:chOff x="6798192" y="4857134"/>
            <a:chExt cx="2438531" cy="158021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68C4E712-109D-6049-DED7-7C1B14734E83}"/>
                </a:ext>
              </a:extLst>
            </p:cNvPr>
            <p:cNvGrpSpPr/>
            <p:nvPr/>
          </p:nvGrpSpPr>
          <p:grpSpPr>
            <a:xfrm>
              <a:off x="6827580" y="4989551"/>
              <a:ext cx="2362141" cy="1439282"/>
              <a:chOff x="6827574" y="4829955"/>
              <a:chExt cx="2390366" cy="1544615"/>
            </a:xfrm>
          </p:grpSpPr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4963948C-9DFD-D322-8723-1384E2A8816A}"/>
                  </a:ext>
                </a:extLst>
              </p:cNvPr>
              <p:cNvSpPr/>
              <p:nvPr/>
            </p:nvSpPr>
            <p:spPr>
              <a:xfrm>
                <a:off x="8708673" y="4829955"/>
                <a:ext cx="482162" cy="1470934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03" name="Picture 2">
                <a:extLst>
                  <a:ext uri="{FF2B5EF4-FFF2-40B4-BE49-F238E27FC236}">
                    <a16:creationId xmlns:a16="http://schemas.microsoft.com/office/drawing/2014/main" id="{63413FD9-0E41-AC2E-148F-6745EBF70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74" y="5117463"/>
                <a:ext cx="865194" cy="73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6D6F37D7-E7CF-E44C-E14D-6E3B0BC1D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9263" y="4948083"/>
                <a:ext cx="685030" cy="562761"/>
              </a:xfrm>
              <a:prstGeom prst="rect">
                <a:avLst/>
              </a:prstGeom>
            </p:spPr>
          </p:pic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6595E445-E901-6A0E-CF13-5C869D80C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5334" y="5595030"/>
                <a:ext cx="678958" cy="559374"/>
              </a:xfrm>
              <a:prstGeom prst="rect">
                <a:avLst/>
              </a:prstGeom>
            </p:spPr>
          </p:pic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B1D7EBB8-E1D0-D9A6-B083-7C28F07D4F02}"/>
                  </a:ext>
                </a:extLst>
              </p:cNvPr>
              <p:cNvSpPr txBox="1"/>
              <p:nvPr/>
            </p:nvSpPr>
            <p:spPr>
              <a:xfrm>
                <a:off x="8076512" y="6089951"/>
                <a:ext cx="438895" cy="284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 …</a:t>
                </a:r>
                <a:endParaRPr lang="zh-CN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0B1D713B-E8AF-0E25-E573-48E2CB2926FB}"/>
                  </a:ext>
                </a:extLst>
              </p:cNvPr>
              <p:cNvSpPr txBox="1"/>
              <p:nvPr/>
            </p:nvSpPr>
            <p:spPr>
              <a:xfrm>
                <a:off x="8681777" y="4934113"/>
                <a:ext cx="536163" cy="1272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0.89</a:t>
                </a:r>
              </a:p>
              <a:p>
                <a:pPr algn="ctr"/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1.03</a:t>
                </a:r>
              </a:p>
              <a:p>
                <a:pPr algn="ctr"/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1.21</a:t>
                </a:r>
              </a:p>
              <a:p>
                <a:pPr algn="ctr"/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1.26</a:t>
                </a:r>
              </a:p>
              <a:p>
                <a:pPr algn="ctr"/>
                <a:r>
                  <a:rPr lang="en-US" altLang="zh-CN" sz="1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箭头: 左右 109">
                <a:extLst>
                  <a:ext uri="{FF2B5EF4-FFF2-40B4-BE49-F238E27FC236}">
                    <a16:creationId xmlns:a16="http://schemas.microsoft.com/office/drawing/2014/main" id="{0E612CFA-435E-CA06-E7E7-92C154A7F3C1}"/>
                  </a:ext>
                </a:extLst>
              </p:cNvPr>
              <p:cNvSpPr/>
              <p:nvPr/>
            </p:nvSpPr>
            <p:spPr>
              <a:xfrm>
                <a:off x="7702124" y="5378450"/>
                <a:ext cx="255068" cy="190500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AD3A6ABF-F205-342F-F9DE-1BD11CA38E03}"/>
                </a:ext>
              </a:extLst>
            </p:cNvPr>
            <p:cNvSpPr/>
            <p:nvPr/>
          </p:nvSpPr>
          <p:spPr>
            <a:xfrm>
              <a:off x="6798192" y="4857134"/>
              <a:ext cx="2438531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30207B2-482B-537B-FC9D-0C3DB541687C}"/>
              </a:ext>
            </a:extLst>
          </p:cNvPr>
          <p:cNvGrpSpPr/>
          <p:nvPr/>
        </p:nvGrpSpPr>
        <p:grpSpPr>
          <a:xfrm>
            <a:off x="9660483" y="3487691"/>
            <a:ext cx="2260618" cy="1558759"/>
            <a:chOff x="9391650" y="4843384"/>
            <a:chExt cx="2378075" cy="1580210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6BF3BB59-4922-BCA4-6BA1-A620867B28E8}"/>
                </a:ext>
              </a:extLst>
            </p:cNvPr>
            <p:cNvGrpSpPr/>
            <p:nvPr/>
          </p:nvGrpSpPr>
          <p:grpSpPr>
            <a:xfrm>
              <a:off x="9439640" y="4975803"/>
              <a:ext cx="2255325" cy="1429083"/>
              <a:chOff x="4806439" y="2847489"/>
              <a:chExt cx="2427176" cy="1454195"/>
            </a:xfrm>
          </p:grpSpPr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89A349EC-FB7E-7B70-8E0F-208DBC4AD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3772" y="2917978"/>
                <a:ext cx="681970" cy="552450"/>
              </a:xfrm>
              <a:prstGeom prst="rect">
                <a:avLst/>
              </a:prstGeom>
            </p:spPr>
          </p:pic>
          <p:pic>
            <p:nvPicPr>
              <p:cNvPr id="115" name="图片 114">
                <a:extLst>
                  <a:ext uri="{FF2B5EF4-FFF2-40B4-BE49-F238E27FC236}">
                    <a16:creationId xmlns:a16="http://schemas.microsoft.com/office/drawing/2014/main" id="{B363DB39-284A-CEEB-FFC8-EB1C3DFC9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874" y="3550857"/>
                <a:ext cx="683607" cy="552450"/>
              </a:xfrm>
              <a:prstGeom prst="rect">
                <a:avLst/>
              </a:prstGeom>
            </p:spPr>
          </p:pic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B743929-6DA6-BE8F-7EA7-7BAD379842D5}"/>
                  </a:ext>
                </a:extLst>
              </p:cNvPr>
              <p:cNvGrpSpPr/>
              <p:nvPr/>
            </p:nvGrpSpPr>
            <p:grpSpPr>
              <a:xfrm>
                <a:off x="4806439" y="2847489"/>
                <a:ext cx="2427176" cy="1454195"/>
                <a:chOff x="6827253" y="4885716"/>
                <a:chExt cx="2427176" cy="1454195"/>
              </a:xfrm>
            </p:grpSpPr>
            <p:sp>
              <p:nvSpPr>
                <p:cNvPr id="117" name="矩形: 圆角 116">
                  <a:extLst>
                    <a:ext uri="{FF2B5EF4-FFF2-40B4-BE49-F238E27FC236}">
                      <a16:creationId xmlns:a16="http://schemas.microsoft.com/office/drawing/2014/main" id="{A9DB0E56-2B43-8D98-3F72-2672904CEDE3}"/>
                    </a:ext>
                  </a:extLst>
                </p:cNvPr>
                <p:cNvSpPr/>
                <p:nvPr/>
              </p:nvSpPr>
              <p:spPr>
                <a:xfrm>
                  <a:off x="8724075" y="4885716"/>
                  <a:ext cx="482162" cy="1396174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53FA4496-DEC3-07F2-001C-FCBCCCD068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7253" y="5112774"/>
                  <a:ext cx="865194" cy="735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9" name="文本框 118">
                  <a:extLst>
                    <a:ext uri="{FF2B5EF4-FFF2-40B4-BE49-F238E27FC236}">
                      <a16:creationId xmlns:a16="http://schemas.microsoft.com/office/drawing/2014/main" id="{6E287DC6-9AC9-1682-7EC3-22396CB2B1AC}"/>
                    </a:ext>
                  </a:extLst>
                </p:cNvPr>
                <p:cNvSpPr txBox="1"/>
                <p:nvPr/>
              </p:nvSpPr>
              <p:spPr>
                <a:xfrm>
                  <a:off x="8071783" y="6070040"/>
                  <a:ext cx="466762" cy="269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… …</a:t>
                  </a:r>
                  <a:endParaRPr lang="zh-CN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25FB2A37-CAAE-D508-3F1A-4E617711696B}"/>
                    </a:ext>
                  </a:extLst>
                </p:cNvPr>
                <p:cNvSpPr txBox="1"/>
                <p:nvPr/>
              </p:nvSpPr>
              <p:spPr>
                <a:xfrm>
                  <a:off x="8684224" y="4964514"/>
                  <a:ext cx="570205" cy="12064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2.14</a:t>
                  </a:r>
                </a:p>
                <a:p>
                  <a:pPr algn="ctr"/>
                  <a:r>
                    <a:rPr lang="en-US" altLang="zh-CN" sz="1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2.20</a:t>
                  </a:r>
                </a:p>
                <a:p>
                  <a:pPr algn="ctr"/>
                  <a:r>
                    <a:rPr lang="en-US" altLang="zh-CN" sz="1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2.45</a:t>
                  </a:r>
                </a:p>
                <a:p>
                  <a:pPr algn="ctr"/>
                  <a:r>
                    <a:rPr lang="en-US" altLang="zh-CN" sz="1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2.56</a:t>
                  </a:r>
                </a:p>
                <a:p>
                  <a:pPr algn="ctr"/>
                  <a:r>
                    <a:rPr lang="en-US" altLang="zh-CN" sz="1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…</a:t>
                  </a:r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箭头: 左右 120">
                  <a:extLst>
                    <a:ext uri="{FF2B5EF4-FFF2-40B4-BE49-F238E27FC236}">
                      <a16:creationId xmlns:a16="http://schemas.microsoft.com/office/drawing/2014/main" id="{74044BBD-6E27-53D9-8C9B-8A067711E048}"/>
                    </a:ext>
                  </a:extLst>
                </p:cNvPr>
                <p:cNvSpPr/>
                <p:nvPr/>
              </p:nvSpPr>
              <p:spPr>
                <a:xfrm>
                  <a:off x="7702124" y="5378450"/>
                  <a:ext cx="276164" cy="190500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377BB110-32E8-8C8C-2093-E6BA55E6DEA1}"/>
                </a:ext>
              </a:extLst>
            </p:cNvPr>
            <p:cNvSpPr/>
            <p:nvPr/>
          </p:nvSpPr>
          <p:spPr>
            <a:xfrm>
              <a:off x="9391650" y="4843384"/>
              <a:ext cx="2378075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1F81519A-28A8-1686-3270-D24E28C6976C}"/>
              </a:ext>
            </a:extLst>
          </p:cNvPr>
          <p:cNvSpPr/>
          <p:nvPr/>
        </p:nvSpPr>
        <p:spPr>
          <a:xfrm>
            <a:off x="7133731" y="2857115"/>
            <a:ext cx="4883420" cy="9170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044E7C9-F580-D014-DFAF-4A18205BEAAD}"/>
              </a:ext>
            </a:extLst>
          </p:cNvPr>
          <p:cNvSpPr txBox="1"/>
          <p:nvPr/>
        </p:nvSpPr>
        <p:spPr>
          <a:xfrm>
            <a:off x="8682709" y="2511828"/>
            <a:ext cx="193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Computation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9ECFD18-B9DE-B188-23CD-99A9329E55F1}"/>
              </a:ext>
            </a:extLst>
          </p:cNvPr>
          <p:cNvSpPr txBox="1"/>
          <p:nvPr/>
        </p:nvSpPr>
        <p:spPr>
          <a:xfrm>
            <a:off x="9606717" y="2953062"/>
            <a:ext cx="2313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Comparison 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Another Participant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4857D2E9-451B-D4B2-074B-FCCBBFD33C22}"/>
              </a:ext>
            </a:extLst>
          </p:cNvPr>
          <p:cNvSpPr txBox="1"/>
          <p:nvPr/>
        </p:nvSpPr>
        <p:spPr>
          <a:xfrm>
            <a:off x="7648442" y="2939842"/>
            <a:ext cx="1615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Comparison </a:t>
            </a:r>
          </a:p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the Subject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7" name="标题 1">
            <a:extLst>
              <a:ext uri="{FF2B5EF4-FFF2-40B4-BE49-F238E27FC236}">
                <a16:creationId xmlns:a16="http://schemas.microsoft.com/office/drawing/2014/main" id="{B121C313-AA85-1EA0-EEFA-E52EE6CE25DC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7946723" cy="1730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  <a:endParaRPr lang="en-US" altLang="zh-CN" sz="5400" dirty="0"/>
          </a:p>
          <a:p>
            <a:r>
              <a:rPr lang="en-GB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DTW Computation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7BAF50C6-1850-D115-80DA-A21D869BCBCF}"/>
              </a:ext>
            </a:extLst>
          </p:cNvPr>
          <p:cNvSpPr txBox="1"/>
          <p:nvPr/>
        </p:nvSpPr>
        <p:spPr>
          <a:xfrm>
            <a:off x="8408393" y="5261429"/>
            <a:ext cx="27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5. DTW Computation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2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30A94AF-0EA5-2F18-20AA-99AD53DEBBEB}"/>
              </a:ext>
            </a:extLst>
          </p:cNvPr>
          <p:cNvSpPr/>
          <p:nvPr/>
        </p:nvSpPr>
        <p:spPr>
          <a:xfrm>
            <a:off x="7131180" y="2502027"/>
            <a:ext cx="4882795" cy="2743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4D3A7EB-B4B2-2DAD-3ED9-249FC566E449}"/>
              </a:ext>
            </a:extLst>
          </p:cNvPr>
          <p:cNvSpPr txBox="1"/>
          <p:nvPr/>
        </p:nvSpPr>
        <p:spPr>
          <a:xfrm>
            <a:off x="7698971" y="3304356"/>
            <a:ext cx="168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subject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B60ADC6-E18F-111B-856F-C293E5BC1B53}"/>
              </a:ext>
            </a:extLst>
          </p:cNvPr>
          <p:cNvSpPr txBox="1"/>
          <p:nvPr/>
        </p:nvSpPr>
        <p:spPr>
          <a:xfrm>
            <a:off x="9576400" y="4498364"/>
            <a:ext cx="204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Another Participant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对话气泡: 椭圆形 45">
            <a:extLst>
              <a:ext uri="{FF2B5EF4-FFF2-40B4-BE49-F238E27FC236}">
                <a16:creationId xmlns:a16="http://schemas.microsoft.com/office/drawing/2014/main" id="{AE44C526-CD57-78B9-21A1-76E92EDD9F9C}"/>
              </a:ext>
            </a:extLst>
          </p:cNvPr>
          <p:cNvSpPr/>
          <p:nvPr/>
        </p:nvSpPr>
        <p:spPr>
          <a:xfrm>
            <a:off x="9958508" y="3048443"/>
            <a:ext cx="1617646" cy="630475"/>
          </a:xfrm>
          <a:prstGeom prst="wedgeEllipseCallout">
            <a:avLst>
              <a:gd name="adj1" fmla="val -73047"/>
              <a:gd name="adj2" fmla="val 10820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Threshold(EER=0)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7D9B7D0-8381-CADB-A4A6-E49C004A3B2D}"/>
              </a:ext>
            </a:extLst>
          </p:cNvPr>
          <p:cNvSpPr txBox="1"/>
          <p:nvPr/>
        </p:nvSpPr>
        <p:spPr>
          <a:xfrm>
            <a:off x="8014153" y="5273188"/>
            <a:ext cx="340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6. Threshold Determination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2C55B31-B48A-0CA6-FFE1-811B195DAD1B}"/>
              </a:ext>
            </a:extLst>
          </p:cNvPr>
          <p:cNvSpPr txBox="1"/>
          <p:nvPr/>
        </p:nvSpPr>
        <p:spPr>
          <a:xfrm>
            <a:off x="7904741" y="4031308"/>
            <a:ext cx="30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9EBBB15-C9DD-C997-AEA3-CA1ABDDB66C9}"/>
              </a:ext>
            </a:extLst>
          </p:cNvPr>
          <p:cNvSpPr txBox="1"/>
          <p:nvPr/>
        </p:nvSpPr>
        <p:spPr>
          <a:xfrm>
            <a:off x="9363674" y="4013692"/>
            <a:ext cx="30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灯片编号占位符 6">
            <a:extLst>
              <a:ext uri="{FF2B5EF4-FFF2-40B4-BE49-F238E27FC236}">
                <a16:creationId xmlns:a16="http://schemas.microsoft.com/office/drawing/2014/main" id="{3E0DBFA6-88BD-7489-BB20-C4DAB0BD343E}"/>
              </a:ext>
            </a:extLst>
          </p:cNvPr>
          <p:cNvSpPr txBox="1">
            <a:spLocks/>
          </p:cNvSpPr>
          <p:nvPr/>
        </p:nvSpPr>
        <p:spPr bwMode="gray">
          <a:xfrm>
            <a:off x="816210" y="781050"/>
            <a:ext cx="69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11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7" name="标题 1">
            <a:extLst>
              <a:ext uri="{FF2B5EF4-FFF2-40B4-BE49-F238E27FC236}">
                <a16:creationId xmlns:a16="http://schemas.microsoft.com/office/drawing/2014/main" id="{46143F87-B560-FE61-196B-83755EAC7F3B}"/>
              </a:ext>
            </a:extLst>
          </p:cNvPr>
          <p:cNvSpPr txBox="1">
            <a:spLocks/>
          </p:cNvSpPr>
          <p:nvPr/>
        </p:nvSpPr>
        <p:spPr>
          <a:xfrm>
            <a:off x="2129376" y="478603"/>
            <a:ext cx="7567758" cy="1835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</a:t>
            </a:r>
            <a:r>
              <a:rPr lang="en-US" altLang="zh-CN" sz="5400" dirty="0"/>
              <a:t> Method</a:t>
            </a: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Threshold Determination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内容占位符 2">
            <a:extLst>
              <a:ext uri="{FF2B5EF4-FFF2-40B4-BE49-F238E27FC236}">
                <a16:creationId xmlns:a16="http://schemas.microsoft.com/office/drawing/2014/main" id="{7ED70980-1462-C836-D468-D0EB84155E13}"/>
              </a:ext>
            </a:extLst>
          </p:cNvPr>
          <p:cNvSpPr txBox="1">
            <a:spLocks/>
          </p:cNvSpPr>
          <p:nvPr/>
        </p:nvSpPr>
        <p:spPr>
          <a:xfrm>
            <a:off x="1509184" y="2372809"/>
            <a:ext cx="5496397" cy="408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threshold was used to distinguish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subject’s data from those of other participants.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FRR (False Rejection Rate)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FAR (False Acceptance Rate)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EER (</a:t>
            </a:r>
            <a:r>
              <a:rPr lang="en-GB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Equal Error Rate</a:t>
            </a:r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498182-92E9-E54F-DE43-77F9028AF80A}"/>
              </a:ext>
            </a:extLst>
          </p:cNvPr>
          <p:cNvCxnSpPr>
            <a:cxnSpLocks/>
          </p:cNvCxnSpPr>
          <p:nvPr/>
        </p:nvCxnSpPr>
        <p:spPr>
          <a:xfrm>
            <a:off x="7549247" y="4056027"/>
            <a:ext cx="4258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D41EB8A7-4432-EEDC-EBE3-8E1E1E1FB95A}"/>
              </a:ext>
            </a:extLst>
          </p:cNvPr>
          <p:cNvCxnSpPr>
            <a:cxnSpLocks/>
          </p:cNvCxnSpPr>
          <p:nvPr/>
        </p:nvCxnSpPr>
        <p:spPr>
          <a:xfrm flipV="1">
            <a:off x="10856452" y="3928279"/>
            <a:ext cx="0" cy="125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FE191E8-574E-9C8B-B39A-4A692C87802A}"/>
              </a:ext>
            </a:extLst>
          </p:cNvPr>
          <p:cNvGrpSpPr/>
          <p:nvPr/>
        </p:nvGrpSpPr>
        <p:grpSpPr>
          <a:xfrm>
            <a:off x="9671915" y="4005683"/>
            <a:ext cx="1870160" cy="565620"/>
            <a:chOff x="2784978" y="5491149"/>
            <a:chExt cx="2010756" cy="656599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645C143-87C0-704B-7465-73C3C834E345}"/>
                </a:ext>
              </a:extLst>
            </p:cNvPr>
            <p:cNvSpPr/>
            <p:nvPr/>
          </p:nvSpPr>
          <p:spPr>
            <a:xfrm>
              <a:off x="2784978" y="5492632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32CF2E7-5128-0463-9A64-88CD60CF76CD}"/>
                </a:ext>
              </a:extLst>
            </p:cNvPr>
            <p:cNvSpPr/>
            <p:nvPr/>
          </p:nvSpPr>
          <p:spPr>
            <a:xfrm>
              <a:off x="2908080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52EF7F8-D8EB-D5B3-7060-76AA123E170F}"/>
                </a:ext>
              </a:extLst>
            </p:cNvPr>
            <p:cNvSpPr/>
            <p:nvPr/>
          </p:nvSpPr>
          <p:spPr>
            <a:xfrm>
              <a:off x="3332337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8EC7FFF-6FDF-6C77-3E5D-C2C374F2BDA9}"/>
                </a:ext>
              </a:extLst>
            </p:cNvPr>
            <p:cNvSpPr/>
            <p:nvPr/>
          </p:nvSpPr>
          <p:spPr>
            <a:xfrm>
              <a:off x="4695613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FDEAE26-CC2F-D9EF-2CDB-1FA903AD245B}"/>
                </a:ext>
              </a:extLst>
            </p:cNvPr>
            <p:cNvSpPr/>
            <p:nvPr/>
          </p:nvSpPr>
          <p:spPr>
            <a:xfrm>
              <a:off x="4535268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A5CDC82-5E54-1F25-E086-F4286AAF5788}"/>
                </a:ext>
              </a:extLst>
            </p:cNvPr>
            <p:cNvSpPr/>
            <p:nvPr/>
          </p:nvSpPr>
          <p:spPr>
            <a:xfrm>
              <a:off x="4332556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9097518-BC41-D41D-AFAB-4B525FACA4F7}"/>
                </a:ext>
              </a:extLst>
            </p:cNvPr>
            <p:cNvSpPr/>
            <p:nvPr/>
          </p:nvSpPr>
          <p:spPr>
            <a:xfrm>
              <a:off x="4011084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0FD84B0-4EDA-63DB-628C-508803A8AF12}"/>
                </a:ext>
              </a:extLst>
            </p:cNvPr>
            <p:cNvSpPr/>
            <p:nvPr/>
          </p:nvSpPr>
          <p:spPr>
            <a:xfrm>
              <a:off x="3780791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AB5AB56-4A21-1D10-F89F-854AAD0489AC}"/>
                </a:ext>
              </a:extLst>
            </p:cNvPr>
            <p:cNvSpPr/>
            <p:nvPr/>
          </p:nvSpPr>
          <p:spPr>
            <a:xfrm>
              <a:off x="3604554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E6D15D9-58D0-3B54-8868-A1D2FA8D7C61}"/>
                </a:ext>
              </a:extLst>
            </p:cNvPr>
            <p:cNvSpPr/>
            <p:nvPr/>
          </p:nvSpPr>
          <p:spPr>
            <a:xfrm>
              <a:off x="4157497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7777014-7631-F498-E11F-86D88014756B}"/>
                </a:ext>
              </a:extLst>
            </p:cNvPr>
            <p:cNvGrpSpPr/>
            <p:nvPr/>
          </p:nvGrpSpPr>
          <p:grpSpPr>
            <a:xfrm>
              <a:off x="2836514" y="5547510"/>
              <a:ext cx="1908611" cy="600238"/>
              <a:chOff x="2836514" y="5547510"/>
              <a:chExt cx="1908611" cy="60023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D57040-620A-96A1-4670-52293AFFA074}"/>
                  </a:ext>
                </a:extLst>
              </p:cNvPr>
              <p:cNvSpPr/>
              <p:nvPr/>
            </p:nvSpPr>
            <p:spPr>
              <a:xfrm>
                <a:off x="2836853" y="5547510"/>
                <a:ext cx="1904965" cy="441202"/>
              </a:xfrm>
              <a:prstGeom prst="rect">
                <a:avLst/>
              </a:prstGeom>
              <a:solidFill>
                <a:srgbClr val="C00000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5779A52E-3954-1F23-A2F2-C57A56FA17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514" y="5599081"/>
                <a:ext cx="5148" cy="537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3C09D69-817C-BFFB-DF06-2D821069F1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42157" y="5602284"/>
                <a:ext cx="2968" cy="5454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5E9D4B0-4AC8-D531-16EE-1BCEF9BB4F84}"/>
              </a:ext>
            </a:extLst>
          </p:cNvPr>
          <p:cNvGrpSpPr/>
          <p:nvPr/>
        </p:nvGrpSpPr>
        <p:grpSpPr>
          <a:xfrm>
            <a:off x="7666981" y="3483600"/>
            <a:ext cx="1794427" cy="610885"/>
            <a:chOff x="7508231" y="3415641"/>
            <a:chExt cx="1794427" cy="610885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57BACDC-E6A6-DE44-70CA-FA7EF848615E}"/>
                </a:ext>
              </a:extLst>
            </p:cNvPr>
            <p:cNvSpPr/>
            <p:nvPr/>
          </p:nvSpPr>
          <p:spPr>
            <a:xfrm>
              <a:off x="9209538" y="3926572"/>
              <a:ext cx="93120" cy="9002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B1C4799-9537-79FA-7767-C089252E78D0}"/>
                </a:ext>
              </a:extLst>
            </p:cNvPr>
            <p:cNvSpPr/>
            <p:nvPr/>
          </p:nvSpPr>
          <p:spPr>
            <a:xfrm>
              <a:off x="9144742" y="3926572"/>
              <a:ext cx="93120" cy="9002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F2CA0EB-9C4E-14D8-F9AA-8DDD600EC2D2}"/>
                </a:ext>
              </a:extLst>
            </p:cNvPr>
            <p:cNvGrpSpPr/>
            <p:nvPr/>
          </p:nvGrpSpPr>
          <p:grpSpPr>
            <a:xfrm>
              <a:off x="7508231" y="3415641"/>
              <a:ext cx="1751598" cy="610885"/>
              <a:chOff x="1355903" y="4892295"/>
              <a:chExt cx="1883281" cy="709143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90D4665-2427-2D21-4C98-3F980072C902}"/>
                  </a:ext>
                </a:extLst>
              </p:cNvPr>
              <p:cNvSpPr/>
              <p:nvPr/>
            </p:nvSpPr>
            <p:spPr>
              <a:xfrm>
                <a:off x="1355903" y="5496938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AAEBFAF-AC99-21EC-6927-087D5D5308C0}"/>
                  </a:ext>
                </a:extLst>
              </p:cNvPr>
              <p:cNvSpPr/>
              <p:nvPr/>
            </p:nvSpPr>
            <p:spPr>
              <a:xfrm>
                <a:off x="1545008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F3F854D-4B04-8900-EDFD-C8E66D3C8600}"/>
                  </a:ext>
                </a:extLst>
              </p:cNvPr>
              <p:cNvSpPr/>
              <p:nvPr/>
            </p:nvSpPr>
            <p:spPr>
              <a:xfrm>
                <a:off x="1834236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F1BE98D-5841-514D-F7D7-801E09FA8CED}"/>
                  </a:ext>
                </a:extLst>
              </p:cNvPr>
              <p:cNvSpPr/>
              <p:nvPr/>
            </p:nvSpPr>
            <p:spPr>
              <a:xfrm>
                <a:off x="1916602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3323D4C-836B-8FED-302D-2B4FDFE9B01C}"/>
                  </a:ext>
                </a:extLst>
              </p:cNvPr>
              <p:cNvSpPr/>
              <p:nvPr/>
            </p:nvSpPr>
            <p:spPr>
              <a:xfrm>
                <a:off x="2106942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B24B2AD-0AA7-131C-5B97-9751ADA57DE4}"/>
                  </a:ext>
                </a:extLst>
              </p:cNvPr>
              <p:cNvSpPr/>
              <p:nvPr/>
            </p:nvSpPr>
            <p:spPr>
              <a:xfrm>
                <a:off x="2382179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55BD756-655D-1E6D-A48B-BB8E09CB08AD}"/>
                  </a:ext>
                </a:extLst>
              </p:cNvPr>
              <p:cNvSpPr/>
              <p:nvPr/>
            </p:nvSpPr>
            <p:spPr>
              <a:xfrm>
                <a:off x="2573997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2F55FD4-0F2A-84C2-D088-3F684283DBAB}"/>
                  </a:ext>
                </a:extLst>
              </p:cNvPr>
              <p:cNvSpPr/>
              <p:nvPr/>
            </p:nvSpPr>
            <p:spPr>
              <a:xfrm>
                <a:off x="2730616" y="5493795"/>
                <a:ext cx="100121" cy="10450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D641DD83-B8EC-2FBF-6B29-47A867692F36}"/>
                  </a:ext>
                </a:extLst>
              </p:cNvPr>
              <p:cNvGrpSpPr/>
              <p:nvPr/>
            </p:nvGrpSpPr>
            <p:grpSpPr>
              <a:xfrm>
                <a:off x="1398958" y="4892295"/>
                <a:ext cx="1840226" cy="653840"/>
                <a:chOff x="1398958" y="4892295"/>
                <a:chExt cx="1840226" cy="653840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A847E841-44A8-FA3A-AC9C-1FD066E9D029}"/>
                    </a:ext>
                  </a:extLst>
                </p:cNvPr>
                <p:cNvSpPr/>
                <p:nvPr/>
              </p:nvSpPr>
              <p:spPr>
                <a:xfrm>
                  <a:off x="1404148" y="5104933"/>
                  <a:ext cx="1835036" cy="441202"/>
                </a:xfrm>
                <a:prstGeom prst="rect">
                  <a:avLst/>
                </a:prstGeom>
                <a:solidFill>
                  <a:schemeClr val="accent2">
                    <a:alpha val="6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BAF41F38-531B-EB33-4134-C7261E74C599}"/>
                    </a:ext>
                  </a:extLst>
                </p:cNvPr>
                <p:cNvCxnSpPr>
                  <a:cxnSpLocks/>
                  <a:stCxn id="11" idx="0"/>
                </p:cNvCxnSpPr>
                <p:nvPr/>
              </p:nvCxnSpPr>
              <p:spPr>
                <a:xfrm flipH="1" flipV="1">
                  <a:off x="1398958" y="4914887"/>
                  <a:ext cx="7006" cy="58205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85DAF6EE-76C6-5BBB-97B1-D10DBBA89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38103" y="4892295"/>
                  <a:ext cx="12" cy="59885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883ECC6-7DE0-F0DB-4CC9-0823A1B2179D}"/>
              </a:ext>
            </a:extLst>
          </p:cNvPr>
          <p:cNvCxnSpPr>
            <a:cxnSpLocks/>
          </p:cNvCxnSpPr>
          <p:nvPr/>
        </p:nvCxnSpPr>
        <p:spPr>
          <a:xfrm>
            <a:off x="9577284" y="3253676"/>
            <a:ext cx="0" cy="1626047"/>
          </a:xfrm>
          <a:prstGeom prst="line">
            <a:avLst/>
          </a:prstGeom>
          <a:ln w="12700">
            <a:prstDash val="lg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D18E1D1-3A2C-01B6-5920-5B7A042B7A3C}"/>
              </a:ext>
            </a:extLst>
          </p:cNvPr>
          <p:cNvSpPr txBox="1"/>
          <p:nvPr/>
        </p:nvSpPr>
        <p:spPr>
          <a:xfrm>
            <a:off x="8350703" y="2494180"/>
            <a:ext cx="255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Determination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408C022-4DEF-2539-1867-32773C8435A6}"/>
              </a:ext>
            </a:extLst>
          </p:cNvPr>
          <p:cNvSpPr/>
          <p:nvPr/>
        </p:nvSpPr>
        <p:spPr>
          <a:xfrm>
            <a:off x="7130373" y="2855665"/>
            <a:ext cx="4882795" cy="916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BFC3236-B35E-3D18-36E3-6E3D39255CDA}"/>
              </a:ext>
            </a:extLst>
          </p:cNvPr>
          <p:cNvCxnSpPr>
            <a:cxnSpLocks/>
          </p:cNvCxnSpPr>
          <p:nvPr/>
        </p:nvCxnSpPr>
        <p:spPr>
          <a:xfrm flipV="1">
            <a:off x="8032122" y="3928237"/>
            <a:ext cx="0" cy="125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64471D6-5378-A9F8-ECD8-7199C0BB5D35}"/>
              </a:ext>
            </a:extLst>
          </p:cNvPr>
          <p:cNvCxnSpPr>
            <a:cxnSpLocks/>
          </p:cNvCxnSpPr>
          <p:nvPr/>
        </p:nvCxnSpPr>
        <p:spPr>
          <a:xfrm flipV="1">
            <a:off x="9501341" y="3920847"/>
            <a:ext cx="0" cy="1259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3BCD1BF-555E-E8F0-3542-AEEBB036E81B}"/>
              </a:ext>
            </a:extLst>
          </p:cNvPr>
          <p:cNvSpPr txBox="1"/>
          <p:nvPr/>
        </p:nvSpPr>
        <p:spPr>
          <a:xfrm>
            <a:off x="10726891" y="4013692"/>
            <a:ext cx="30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3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871FA-F705-B503-5F2D-39598186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84345E76-C974-012C-CD77-A43501368BFA}"/>
              </a:ext>
            </a:extLst>
          </p:cNvPr>
          <p:cNvSpPr txBox="1">
            <a:spLocks/>
          </p:cNvSpPr>
          <p:nvPr/>
        </p:nvSpPr>
        <p:spPr bwMode="gray">
          <a:xfrm>
            <a:off x="808578" y="781050"/>
            <a:ext cx="1068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12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75FF70F-8C2D-9664-C724-DBE7E29E5B7B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9254047" cy="28233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5400" dirty="0">
                <a:solidFill>
                  <a:schemeClr val="tx1"/>
                </a:solidFill>
              </a:rPr>
              <a:t>Experiment </a:t>
            </a:r>
            <a:r>
              <a:rPr lang="en-GB" altLang="zh-CN" sz="5400" dirty="0">
                <a:solidFill>
                  <a:schemeClr val="tx1"/>
                </a:solidFill>
              </a:rPr>
              <a:t>Result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3CE0414-9A6D-E8BB-B1B5-2F13B4F00A48}"/>
              </a:ext>
            </a:extLst>
          </p:cNvPr>
          <p:cNvSpPr txBox="1">
            <a:spLocks/>
          </p:cNvSpPr>
          <p:nvPr/>
        </p:nvSpPr>
        <p:spPr>
          <a:xfrm>
            <a:off x="1509183" y="1480434"/>
            <a:ext cx="10506891" cy="394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GB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EERs range from 0.07 to 0.11.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result indicates pupil size changes has potential for personal authentication.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Further </a:t>
            </a:r>
            <a:r>
              <a:rPr lang="en-GB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Pattern 1 (0.08) and Pattern 3 (0.07) exhibit better EERs than Pattern 2 and 4 (both 0.11).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combinations show no significant effect on eliciting pupil size features.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8B94C4-6797-FBEF-E743-8081E02C29D4}"/>
              </a:ext>
            </a:extLst>
          </p:cNvPr>
          <p:cNvSpPr txBox="1"/>
          <p:nvPr/>
        </p:nvSpPr>
        <p:spPr>
          <a:xfrm>
            <a:off x="4561765" y="6532755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2. Experiment Result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528858-AE4F-DD06-AC8F-2180F31B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15"/>
          <a:stretch>
            <a:fillRect/>
          </a:stretch>
        </p:blipFill>
        <p:spPr>
          <a:xfrm>
            <a:off x="2740376" y="5296155"/>
            <a:ext cx="6711248" cy="12365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70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89D1-C4B9-68FE-5932-76E7193D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77CDF3F-2E3C-0207-02D7-40A22D0CEECB}"/>
              </a:ext>
            </a:extLst>
          </p:cNvPr>
          <p:cNvSpPr txBox="1">
            <a:spLocks/>
          </p:cNvSpPr>
          <p:nvPr/>
        </p:nvSpPr>
        <p:spPr bwMode="gray">
          <a:xfrm>
            <a:off x="808578" y="781050"/>
            <a:ext cx="116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13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F797057-EBF1-E14F-DF32-28227A5D5D5A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10678575" cy="30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Conclusion</a:t>
            </a:r>
            <a:endParaRPr lang="zh-CN" altLang="en-US" sz="540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5E04DCA-8376-FA4A-C558-7A72F47F6F89}"/>
              </a:ext>
            </a:extLst>
          </p:cNvPr>
          <p:cNvSpPr txBox="1">
            <a:spLocks/>
          </p:cNvSpPr>
          <p:nvPr/>
        </p:nvSpPr>
        <p:spPr>
          <a:xfrm>
            <a:off x="1509184" y="1793421"/>
            <a:ext cx="10111316" cy="423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</a:t>
            </a:r>
          </a:p>
          <a:p>
            <a:pPr lvl="1"/>
            <a:r>
              <a:rPr lang="en-GB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study evaluated a personal authentication approach based on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pupil size changes.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EERs ranged from 0.07 to 0.11, indicating the feasibility for personal authentication.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studies: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the proposed method in a real VR-device environment.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Investigation of the mechanism that explains why certain visual stimuli outperformed other on eliciting pupil size features.</a:t>
            </a:r>
          </a:p>
        </p:txBody>
      </p:sp>
    </p:spTree>
    <p:extLst>
      <p:ext uri="{BB962C8B-B14F-4D97-AF65-F5344CB8AC3E}">
        <p14:creationId xmlns:p14="http://schemas.microsoft.com/office/powerpoint/2010/main" val="122513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934AF-F6D4-C96A-2467-96ACA14D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375" y="478603"/>
            <a:ext cx="4455575" cy="970017"/>
          </a:xfrm>
        </p:spPr>
        <p:txBody>
          <a:bodyPr>
            <a:normAutofit/>
          </a:bodyPr>
          <a:lstStyle/>
          <a:p>
            <a:r>
              <a:rPr lang="en-GB" altLang="zh-CN" sz="5400" dirty="0"/>
              <a:t>Introduction</a:t>
            </a:r>
            <a:endParaRPr lang="zh-CN" altLang="en-US" sz="5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9EBD38-0044-1166-43E9-18F50271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183" y="1949450"/>
            <a:ext cx="7726871" cy="472751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Increasing need for securing personal information</a:t>
            </a:r>
            <a:r>
              <a:rPr lang="ja-JP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ja-JP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ja-JP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VR devices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Methods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Finger point </a:t>
            </a:r>
            <a:r>
              <a:rPr lang="en-GB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recognition 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Event-related pupillary response 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Gap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approach that doesn’t rely on personal biometric information</a:t>
            </a: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25E3B6C1-01B8-087D-5C07-76B6E8B24D53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2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CF0D73-ADCA-5322-6A46-490D1692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812" y="3300125"/>
            <a:ext cx="3092052" cy="18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5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4BBAC101-23AF-8911-A115-3BBDA73F9063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3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D3E648F-0DDD-799B-0FEE-11BF11E49F20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4455575" cy="970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5400" dirty="0"/>
              <a:t>Proposal</a:t>
            </a:r>
            <a:endParaRPr lang="zh-CN" altLang="en-US" sz="54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C191C86-5532-3954-A268-6D25CD41BBE0}"/>
              </a:ext>
            </a:extLst>
          </p:cNvPr>
          <p:cNvSpPr txBox="1">
            <a:spLocks/>
          </p:cNvSpPr>
          <p:nvPr/>
        </p:nvSpPr>
        <p:spPr>
          <a:xfrm>
            <a:off x="1509182" y="1949450"/>
            <a:ext cx="8751735" cy="442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Physiological Facts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Pupil size dilates and constricts in responses to visual stimuli.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stimuli involve light intensity and color changes.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Proposal</a:t>
            </a:r>
          </a:p>
          <a:p>
            <a:pPr lvl="1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there any specific light stimulus or color change that elicits pupil size changes could be utilized for personal authentication?</a:t>
            </a:r>
          </a:p>
        </p:txBody>
      </p:sp>
    </p:spTree>
    <p:extLst>
      <p:ext uri="{BB962C8B-B14F-4D97-AF65-F5344CB8AC3E}">
        <p14:creationId xmlns:p14="http://schemas.microsoft.com/office/powerpoint/2010/main" val="398520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17CA-5AD2-8848-D144-FAB58A407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FB207C88-901E-8C50-61BA-9CCA0760BE31}"/>
              </a:ext>
            </a:extLst>
          </p:cNvPr>
          <p:cNvSpPr txBox="1"/>
          <p:nvPr/>
        </p:nvSpPr>
        <p:spPr>
          <a:xfrm>
            <a:off x="7129851" y="594178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C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039C4BE-C7EB-973D-F644-70EF3686B71E}"/>
              </a:ext>
            </a:extLst>
          </p:cNvPr>
          <p:cNvSpPr txBox="1"/>
          <p:nvPr/>
        </p:nvSpPr>
        <p:spPr>
          <a:xfrm>
            <a:off x="7999738" y="5949242"/>
            <a:ext cx="25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1. Method Process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EA48EEA-960C-BE32-1610-C77B0768189A}"/>
              </a:ext>
            </a:extLst>
          </p:cNvPr>
          <p:cNvSpPr/>
          <p:nvPr/>
        </p:nvSpPr>
        <p:spPr>
          <a:xfrm>
            <a:off x="6275915" y="2495550"/>
            <a:ext cx="5804899" cy="34841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179479B-41BD-5102-16D3-36F47BA71B55}"/>
              </a:ext>
            </a:extLst>
          </p:cNvPr>
          <p:cNvSpPr/>
          <p:nvPr/>
        </p:nvSpPr>
        <p:spPr>
          <a:xfrm>
            <a:off x="9020280" y="3254152"/>
            <a:ext cx="261252" cy="20322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E5586EB8-E5C0-1FE6-F0A8-4F77E7445C00}"/>
              </a:ext>
            </a:extLst>
          </p:cNvPr>
          <p:cNvSpPr/>
          <p:nvPr/>
        </p:nvSpPr>
        <p:spPr>
          <a:xfrm rot="5400000">
            <a:off x="10591241" y="4108580"/>
            <a:ext cx="261252" cy="20322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04C9906E-1B3D-BD06-50A0-25A4D178EE3E}"/>
              </a:ext>
            </a:extLst>
          </p:cNvPr>
          <p:cNvSpPr/>
          <p:nvPr/>
        </p:nvSpPr>
        <p:spPr>
          <a:xfrm rot="10800000">
            <a:off x="9021990" y="5083904"/>
            <a:ext cx="261252" cy="20322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286D616-78D5-C257-D083-79EAF3212A87}"/>
              </a:ext>
            </a:extLst>
          </p:cNvPr>
          <p:cNvSpPr/>
          <p:nvPr/>
        </p:nvSpPr>
        <p:spPr>
          <a:xfrm>
            <a:off x="6326200" y="2558059"/>
            <a:ext cx="2654993" cy="150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BEA9589-15CE-E825-D0D6-AFFD04319415}"/>
              </a:ext>
            </a:extLst>
          </p:cNvPr>
          <p:cNvSpPr/>
          <p:nvPr/>
        </p:nvSpPr>
        <p:spPr>
          <a:xfrm>
            <a:off x="6336902" y="2863194"/>
            <a:ext cx="2639043" cy="5199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D4D37D2D-5589-4C85-1DB1-1452CEDBE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99" y="2974286"/>
            <a:ext cx="2070830" cy="975721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515AACFB-D29B-CB73-D4D1-8867FF8A5C23}"/>
              </a:ext>
            </a:extLst>
          </p:cNvPr>
          <p:cNvSpPr txBox="1"/>
          <p:nvPr/>
        </p:nvSpPr>
        <p:spPr>
          <a:xfrm>
            <a:off x="6928786" y="2536510"/>
            <a:ext cx="1449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DD8927-5F25-2CCF-6DA8-71DF917B3F24}"/>
              </a:ext>
            </a:extLst>
          </p:cNvPr>
          <p:cNvSpPr/>
          <p:nvPr/>
        </p:nvSpPr>
        <p:spPr>
          <a:xfrm>
            <a:off x="9326730" y="2556620"/>
            <a:ext cx="2697997" cy="14864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B3F3E3-2D5F-8712-AB8D-2674263266C7}"/>
              </a:ext>
            </a:extLst>
          </p:cNvPr>
          <p:cNvGrpSpPr/>
          <p:nvPr/>
        </p:nvGrpSpPr>
        <p:grpSpPr>
          <a:xfrm>
            <a:off x="9456840" y="3056667"/>
            <a:ext cx="996241" cy="907055"/>
            <a:chOff x="7036822" y="1101911"/>
            <a:chExt cx="1896903" cy="17132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8443618-4202-7AE8-7EBC-65CF910E0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7296" y="1108494"/>
              <a:ext cx="794971" cy="613996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552C4DB-E7EE-2D88-5959-42169B3B7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1377" y="1101911"/>
              <a:ext cx="792348" cy="61196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FFD47C2-5DB4-384C-8E38-13CEEA48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6822" y="1801693"/>
              <a:ext cx="794970" cy="61575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6B7EA1E-2773-013E-BF17-84B2D471E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8400" y="1805427"/>
              <a:ext cx="785325" cy="608286"/>
            </a:xfrm>
            <a:prstGeom prst="rect">
              <a:avLst/>
            </a:prstGeom>
          </p:spPr>
        </p:pic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9C79D286-6B8F-543B-AC36-17E200675426}"/>
                </a:ext>
              </a:extLst>
            </p:cNvPr>
            <p:cNvSpPr/>
            <p:nvPr/>
          </p:nvSpPr>
          <p:spPr>
            <a:xfrm>
              <a:off x="7847976" y="1319548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1EFD35C7-A066-27E7-3235-98CAC83B16AF}"/>
                </a:ext>
              </a:extLst>
            </p:cNvPr>
            <p:cNvSpPr/>
            <p:nvPr/>
          </p:nvSpPr>
          <p:spPr>
            <a:xfrm>
              <a:off x="7847976" y="2013626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9607F4-33A4-B362-C009-FB042D183395}"/>
                </a:ext>
              </a:extLst>
            </p:cNvPr>
            <p:cNvSpPr txBox="1"/>
            <p:nvPr/>
          </p:nvSpPr>
          <p:spPr>
            <a:xfrm>
              <a:off x="7283284" y="2117580"/>
              <a:ext cx="1056677" cy="697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… …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7FCBE6F1-9441-A364-FB45-552D5BF89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496" y="2997337"/>
            <a:ext cx="1004273" cy="8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右大括号 22">
            <a:extLst>
              <a:ext uri="{FF2B5EF4-FFF2-40B4-BE49-F238E27FC236}">
                <a16:creationId xmlns:a16="http://schemas.microsoft.com/office/drawing/2014/main" id="{C90062E0-C72F-D0B6-43C6-562C67BF5C8F}"/>
              </a:ext>
            </a:extLst>
          </p:cNvPr>
          <p:cNvSpPr/>
          <p:nvPr/>
        </p:nvSpPr>
        <p:spPr>
          <a:xfrm>
            <a:off x="10494904" y="3016403"/>
            <a:ext cx="226965" cy="80235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2CA18C3-A116-195C-DE9D-B96C5C6AF818}"/>
              </a:ext>
            </a:extLst>
          </p:cNvPr>
          <p:cNvSpPr/>
          <p:nvPr/>
        </p:nvSpPr>
        <p:spPr>
          <a:xfrm>
            <a:off x="9338143" y="2863194"/>
            <a:ext cx="2686584" cy="5199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73BB19F-82EF-A136-3C6F-C0717BEC01E6}"/>
              </a:ext>
            </a:extLst>
          </p:cNvPr>
          <p:cNvSpPr txBox="1"/>
          <p:nvPr/>
        </p:nvSpPr>
        <p:spPr>
          <a:xfrm>
            <a:off x="9913404" y="2546845"/>
            <a:ext cx="15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Generation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0A54FC0-3BCD-4FA7-0000-8DD95808564E}"/>
              </a:ext>
            </a:extLst>
          </p:cNvPr>
          <p:cNvSpPr/>
          <p:nvPr/>
        </p:nvSpPr>
        <p:spPr>
          <a:xfrm>
            <a:off x="9332436" y="4362271"/>
            <a:ext cx="2697997" cy="15472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45B8B3F-54C0-CCFB-A2E4-440D45FE5785}"/>
              </a:ext>
            </a:extLst>
          </p:cNvPr>
          <p:cNvGrpSpPr/>
          <p:nvPr/>
        </p:nvGrpSpPr>
        <p:grpSpPr>
          <a:xfrm>
            <a:off x="9417538" y="4875875"/>
            <a:ext cx="1299406" cy="879056"/>
            <a:chOff x="6798192" y="4857134"/>
            <a:chExt cx="2474142" cy="158021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3AA5DBA-75CF-E605-7BEC-8E0CF05C4427}"/>
                </a:ext>
              </a:extLst>
            </p:cNvPr>
            <p:cNvGrpSpPr/>
            <p:nvPr/>
          </p:nvGrpSpPr>
          <p:grpSpPr>
            <a:xfrm>
              <a:off x="6827575" y="4989550"/>
              <a:ext cx="2444759" cy="1432951"/>
              <a:chOff x="6827568" y="4829955"/>
              <a:chExt cx="2473971" cy="1537821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DCE6DF5-F26A-F269-F57A-43F5525E33FD}"/>
                  </a:ext>
                </a:extLst>
              </p:cNvPr>
              <p:cNvSpPr/>
              <p:nvPr/>
            </p:nvSpPr>
            <p:spPr>
              <a:xfrm>
                <a:off x="8708673" y="4829955"/>
                <a:ext cx="482162" cy="1470934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9115293F-7EEB-4814-9040-9BF5B72BF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68" y="5081097"/>
                <a:ext cx="865194" cy="73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F98CCD0-8F43-D8BD-1816-110F2B2F2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7208" y="4868390"/>
                <a:ext cx="685030" cy="562761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46CC7E6-233F-FE92-4BBA-F8AEA49C9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3280" y="5515338"/>
                <a:ext cx="678958" cy="559374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90A8AD6-1E99-50FD-3A8F-14C12605981C}"/>
                  </a:ext>
                </a:extLst>
              </p:cNvPr>
              <p:cNvSpPr txBox="1"/>
              <p:nvPr/>
            </p:nvSpPr>
            <p:spPr>
              <a:xfrm>
                <a:off x="7812677" y="5863083"/>
                <a:ext cx="794408" cy="504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 …</a:t>
                </a:r>
                <a:endParaRPr lang="zh-CN" alt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2A6B62C-C5C3-64AB-4503-DD8ED772D111}"/>
                  </a:ext>
                </a:extLst>
              </p:cNvPr>
              <p:cNvSpPr txBox="1"/>
              <p:nvPr/>
            </p:nvSpPr>
            <p:spPr>
              <a:xfrm>
                <a:off x="8599792" y="4837637"/>
                <a:ext cx="701747" cy="1365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0.89</a:t>
                </a:r>
              </a:p>
              <a:p>
                <a:pPr algn="ctr"/>
                <a:r>
                  <a:rPr lang="en-US" altLang="zh-CN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1.03</a:t>
                </a:r>
              </a:p>
              <a:p>
                <a:pPr algn="ctr"/>
                <a:r>
                  <a:rPr lang="en-US" altLang="zh-CN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1.21</a:t>
                </a:r>
              </a:p>
              <a:p>
                <a:pPr algn="ctr"/>
                <a:r>
                  <a:rPr lang="en-US" altLang="zh-CN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1.26</a:t>
                </a:r>
              </a:p>
              <a:p>
                <a:pPr algn="ctr"/>
                <a:r>
                  <a:rPr lang="en-US" altLang="zh-CN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箭头: 左右 32">
                <a:extLst>
                  <a:ext uri="{FF2B5EF4-FFF2-40B4-BE49-F238E27FC236}">
                    <a16:creationId xmlns:a16="http://schemas.microsoft.com/office/drawing/2014/main" id="{5F98889F-A319-8D98-C472-94A24E7E5C94}"/>
                  </a:ext>
                </a:extLst>
              </p:cNvPr>
              <p:cNvSpPr/>
              <p:nvPr/>
            </p:nvSpPr>
            <p:spPr>
              <a:xfrm>
                <a:off x="7702124" y="5378450"/>
                <a:ext cx="255068" cy="190500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ED66AEA8-2CCD-7246-2D7C-9972104D3C75}"/>
                </a:ext>
              </a:extLst>
            </p:cNvPr>
            <p:cNvSpPr/>
            <p:nvPr/>
          </p:nvSpPr>
          <p:spPr>
            <a:xfrm>
              <a:off x="6798192" y="4857134"/>
              <a:ext cx="2438531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2C86D92-FA4B-20D8-A561-66D122DAE118}"/>
              </a:ext>
            </a:extLst>
          </p:cNvPr>
          <p:cNvGrpSpPr/>
          <p:nvPr/>
        </p:nvGrpSpPr>
        <p:grpSpPr>
          <a:xfrm>
            <a:off x="10728854" y="4876433"/>
            <a:ext cx="1255413" cy="879055"/>
            <a:chOff x="9391650" y="4843384"/>
            <a:chExt cx="2390384" cy="158021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6B42350-02E8-A9DA-ADF6-ECE5F9D3CA0E}"/>
                </a:ext>
              </a:extLst>
            </p:cNvPr>
            <p:cNvGrpSpPr/>
            <p:nvPr/>
          </p:nvGrpSpPr>
          <p:grpSpPr>
            <a:xfrm>
              <a:off x="9439931" y="4937116"/>
              <a:ext cx="2342103" cy="1458915"/>
              <a:chOff x="4806754" y="2808124"/>
              <a:chExt cx="2520567" cy="1484552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411C7D3A-9E93-7037-4E60-EF3ECF438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8628" y="2861058"/>
                <a:ext cx="681970" cy="552450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2262545-587C-6ABA-537E-D374E2808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6729" y="3493937"/>
                <a:ext cx="683607" cy="552450"/>
              </a:xfrm>
              <a:prstGeom prst="rect">
                <a:avLst/>
              </a:prstGeom>
            </p:spPr>
          </p:pic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1E66F012-03E9-4DE4-C47B-2ABA01BFD208}"/>
                  </a:ext>
                </a:extLst>
              </p:cNvPr>
              <p:cNvGrpSpPr/>
              <p:nvPr/>
            </p:nvGrpSpPr>
            <p:grpSpPr>
              <a:xfrm>
                <a:off x="4806754" y="2808124"/>
                <a:ext cx="2520567" cy="1484552"/>
                <a:chOff x="6827568" y="4846351"/>
                <a:chExt cx="2520567" cy="1484552"/>
              </a:xfrm>
            </p:grpSpPr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B4174D3A-FC1B-8B04-5FD0-57245A60A10F}"/>
                    </a:ext>
                  </a:extLst>
                </p:cNvPr>
                <p:cNvSpPr/>
                <p:nvPr/>
              </p:nvSpPr>
              <p:spPr>
                <a:xfrm>
                  <a:off x="8724075" y="4846351"/>
                  <a:ext cx="482162" cy="1435538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AA468F5E-67BE-56E0-AEBE-838A1B65E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7568" y="5081097"/>
                  <a:ext cx="865194" cy="735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1C701D49-46E7-E6E0-186E-6C2AE70B258C}"/>
                    </a:ext>
                  </a:extLst>
                </p:cNvPr>
                <p:cNvSpPr txBox="1"/>
                <p:nvPr/>
              </p:nvSpPr>
              <p:spPr>
                <a:xfrm>
                  <a:off x="7784048" y="5852363"/>
                  <a:ext cx="844847" cy="4785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… …</a:t>
                  </a:r>
                  <a:endParaRPr lang="zh-CN" altLang="en-US" sz="1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E2951FF5-E12E-169E-6CD0-C810117A0C7D}"/>
                    </a:ext>
                  </a:extLst>
                </p:cNvPr>
                <p:cNvSpPr txBox="1"/>
                <p:nvPr/>
              </p:nvSpPr>
              <p:spPr>
                <a:xfrm>
                  <a:off x="8601832" y="4847931"/>
                  <a:ext cx="746303" cy="12948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2.14</a:t>
                  </a:r>
                </a:p>
                <a:p>
                  <a:pPr algn="ctr"/>
                  <a:r>
                    <a:rPr lang="en-US" altLang="zh-CN" sz="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2.20</a:t>
                  </a:r>
                </a:p>
                <a:p>
                  <a:pPr algn="ctr"/>
                  <a:r>
                    <a:rPr lang="en-US" altLang="zh-CN" sz="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2.45</a:t>
                  </a:r>
                </a:p>
                <a:p>
                  <a:pPr algn="ctr"/>
                  <a:r>
                    <a:rPr lang="en-US" altLang="zh-CN" sz="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2.56</a:t>
                  </a:r>
                </a:p>
                <a:p>
                  <a:pPr algn="ctr"/>
                  <a:r>
                    <a:rPr lang="en-US" altLang="zh-CN" sz="8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…</a:t>
                  </a:r>
                  <a:endParaRPr lang="zh-CN" altLang="en-US" sz="8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箭头: 左右 43">
                  <a:extLst>
                    <a:ext uri="{FF2B5EF4-FFF2-40B4-BE49-F238E27FC236}">
                      <a16:creationId xmlns:a16="http://schemas.microsoft.com/office/drawing/2014/main" id="{A2C57432-0F56-6719-2053-B96A69B7497B}"/>
                    </a:ext>
                  </a:extLst>
                </p:cNvPr>
                <p:cNvSpPr/>
                <p:nvPr/>
              </p:nvSpPr>
              <p:spPr>
                <a:xfrm>
                  <a:off x="7702124" y="5378450"/>
                  <a:ext cx="276164" cy="190500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B7EA9664-DF81-8F95-7463-A17F581CAAB4}"/>
                </a:ext>
              </a:extLst>
            </p:cNvPr>
            <p:cNvSpPr/>
            <p:nvPr/>
          </p:nvSpPr>
          <p:spPr>
            <a:xfrm>
              <a:off x="9391650" y="4843384"/>
              <a:ext cx="2378075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43A1A6AC-8313-1996-0367-48093129517A}"/>
              </a:ext>
            </a:extLst>
          </p:cNvPr>
          <p:cNvSpPr/>
          <p:nvPr/>
        </p:nvSpPr>
        <p:spPr>
          <a:xfrm>
            <a:off x="9332436" y="4694887"/>
            <a:ext cx="2697997" cy="3929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99F5B58-9CD8-0CDD-7207-FED8C6BC1B35}"/>
              </a:ext>
            </a:extLst>
          </p:cNvPr>
          <p:cNvSpPr txBox="1"/>
          <p:nvPr/>
        </p:nvSpPr>
        <p:spPr>
          <a:xfrm>
            <a:off x="9795554" y="4344692"/>
            <a:ext cx="177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Computation 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512A037-406C-F96F-AE16-1589AA983D3E}"/>
              </a:ext>
            </a:extLst>
          </p:cNvPr>
          <p:cNvSpPr/>
          <p:nvPr/>
        </p:nvSpPr>
        <p:spPr>
          <a:xfrm>
            <a:off x="6335280" y="4385702"/>
            <a:ext cx="2666559" cy="15237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BB5A415-5F22-3264-1DE0-07EE18F4DD4F}"/>
              </a:ext>
            </a:extLst>
          </p:cNvPr>
          <p:cNvSpPr/>
          <p:nvPr/>
        </p:nvSpPr>
        <p:spPr>
          <a:xfrm>
            <a:off x="6334473" y="4745055"/>
            <a:ext cx="2666559" cy="3869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BE5CAF3-76A3-2CC0-7DED-CEB793A99E99}"/>
              </a:ext>
            </a:extLst>
          </p:cNvPr>
          <p:cNvCxnSpPr>
            <a:cxnSpLocks/>
          </p:cNvCxnSpPr>
          <p:nvPr/>
        </p:nvCxnSpPr>
        <p:spPr>
          <a:xfrm>
            <a:off x="6594597" y="5330723"/>
            <a:ext cx="2325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5648975-A88D-0392-BFC4-F98BD42E266A}"/>
              </a:ext>
            </a:extLst>
          </p:cNvPr>
          <p:cNvCxnSpPr>
            <a:cxnSpLocks/>
          </p:cNvCxnSpPr>
          <p:nvPr/>
        </p:nvCxnSpPr>
        <p:spPr>
          <a:xfrm flipV="1">
            <a:off x="7694525" y="5263809"/>
            <a:ext cx="0" cy="669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ABD7DCEE-6C2E-91C0-CA0F-C9A329B7598D}"/>
              </a:ext>
            </a:extLst>
          </p:cNvPr>
          <p:cNvSpPr/>
          <p:nvPr/>
        </p:nvSpPr>
        <p:spPr>
          <a:xfrm>
            <a:off x="7644232" y="5303843"/>
            <a:ext cx="50854" cy="530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B5323C3-B4A4-4877-EBCA-8BBEE5DE5A0B}"/>
              </a:ext>
            </a:extLst>
          </p:cNvPr>
          <p:cNvSpPr/>
          <p:nvPr/>
        </p:nvSpPr>
        <p:spPr>
          <a:xfrm>
            <a:off x="7579436" y="5303843"/>
            <a:ext cx="50854" cy="530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743BC7-CB8D-80E2-6636-04F9279A62FF}"/>
              </a:ext>
            </a:extLst>
          </p:cNvPr>
          <p:cNvCxnSpPr>
            <a:cxnSpLocks/>
          </p:cNvCxnSpPr>
          <p:nvPr/>
        </p:nvCxnSpPr>
        <p:spPr>
          <a:xfrm flipV="1">
            <a:off x="6812190" y="5263809"/>
            <a:ext cx="0" cy="669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30FC286-65C9-741E-5455-2C86D4F579FB}"/>
              </a:ext>
            </a:extLst>
          </p:cNvPr>
          <p:cNvGrpSpPr/>
          <p:nvPr/>
        </p:nvGrpSpPr>
        <p:grpSpPr>
          <a:xfrm>
            <a:off x="6712331" y="4998326"/>
            <a:ext cx="956571" cy="360193"/>
            <a:chOff x="1355903" y="4892295"/>
            <a:chExt cx="1883281" cy="709143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4DCB3C35-FB12-064E-C2C1-15A230DE62E6}"/>
                </a:ext>
              </a:extLst>
            </p:cNvPr>
            <p:cNvSpPr/>
            <p:nvPr/>
          </p:nvSpPr>
          <p:spPr>
            <a:xfrm>
              <a:off x="1355903" y="5496938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1D012D6-C22C-5836-7DB0-7FEC1933F943}"/>
                </a:ext>
              </a:extLst>
            </p:cNvPr>
            <p:cNvSpPr/>
            <p:nvPr/>
          </p:nvSpPr>
          <p:spPr>
            <a:xfrm>
              <a:off x="1545008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6B98E3C4-494C-D8DB-FDB1-943B6FECD180}"/>
                </a:ext>
              </a:extLst>
            </p:cNvPr>
            <p:cNvSpPr/>
            <p:nvPr/>
          </p:nvSpPr>
          <p:spPr>
            <a:xfrm>
              <a:off x="1834236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EA3FFBE-5F6D-B9C1-462B-288E95CA5498}"/>
                </a:ext>
              </a:extLst>
            </p:cNvPr>
            <p:cNvSpPr/>
            <p:nvPr/>
          </p:nvSpPr>
          <p:spPr>
            <a:xfrm>
              <a:off x="1916602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C614576D-FE51-1787-B21B-19B79F9825A1}"/>
                </a:ext>
              </a:extLst>
            </p:cNvPr>
            <p:cNvSpPr/>
            <p:nvPr/>
          </p:nvSpPr>
          <p:spPr>
            <a:xfrm>
              <a:off x="2106942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1195D85-5A0F-B7E2-DBF7-DE908838D8AE}"/>
                </a:ext>
              </a:extLst>
            </p:cNvPr>
            <p:cNvSpPr/>
            <p:nvPr/>
          </p:nvSpPr>
          <p:spPr>
            <a:xfrm>
              <a:off x="2382179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8F689560-902B-54E4-0961-3D7C53D1A78F}"/>
                </a:ext>
              </a:extLst>
            </p:cNvPr>
            <p:cNvSpPr/>
            <p:nvPr/>
          </p:nvSpPr>
          <p:spPr>
            <a:xfrm>
              <a:off x="2573997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D7442C4-1E3A-C642-C2F3-E67B59F8F1E5}"/>
                </a:ext>
              </a:extLst>
            </p:cNvPr>
            <p:cNvSpPr/>
            <p:nvPr/>
          </p:nvSpPr>
          <p:spPr>
            <a:xfrm>
              <a:off x="2730616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042032FD-3F5A-916B-B0F6-202223DB321F}"/>
                </a:ext>
              </a:extLst>
            </p:cNvPr>
            <p:cNvGrpSpPr/>
            <p:nvPr/>
          </p:nvGrpSpPr>
          <p:grpSpPr>
            <a:xfrm>
              <a:off x="1398958" y="4892295"/>
              <a:ext cx="1840226" cy="653840"/>
              <a:chOff x="1398958" y="4892295"/>
              <a:chExt cx="1840226" cy="65384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FA07BCA-3D11-0036-C40F-F8F799E0E8A2}"/>
                  </a:ext>
                </a:extLst>
              </p:cNvPr>
              <p:cNvSpPr/>
              <p:nvPr/>
            </p:nvSpPr>
            <p:spPr>
              <a:xfrm>
                <a:off x="1404148" y="5104933"/>
                <a:ext cx="1835036" cy="441202"/>
              </a:xfrm>
              <a:prstGeom prst="rect">
                <a:avLst/>
              </a:prstGeom>
              <a:solidFill>
                <a:schemeClr val="accent2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E06900F4-3D59-36E6-6652-444FC23AE8E5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H="1" flipV="1">
                <a:off x="1398958" y="4914887"/>
                <a:ext cx="7006" cy="5820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0DD580BD-092D-C85E-1599-E8EC8A29A4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8103" y="4892295"/>
                <a:ext cx="12" cy="5988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DFB81C3-8689-6AE8-BF30-26C87C4E8132}"/>
              </a:ext>
            </a:extLst>
          </p:cNvPr>
          <p:cNvCxnSpPr>
            <a:cxnSpLocks/>
          </p:cNvCxnSpPr>
          <p:nvPr/>
        </p:nvCxnSpPr>
        <p:spPr>
          <a:xfrm flipV="1">
            <a:off x="8566777" y="5263809"/>
            <a:ext cx="0" cy="669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F1CF926-D948-BC6B-DA30-3E797621DF47}"/>
              </a:ext>
            </a:extLst>
          </p:cNvPr>
          <p:cNvGrpSpPr/>
          <p:nvPr/>
        </p:nvGrpSpPr>
        <p:grpSpPr>
          <a:xfrm>
            <a:off x="7790165" y="5303875"/>
            <a:ext cx="1021319" cy="333504"/>
            <a:chOff x="2784978" y="5491149"/>
            <a:chExt cx="2010756" cy="656599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1875C63-35DC-2405-4F0C-35AFC1D5D2B0}"/>
                </a:ext>
              </a:extLst>
            </p:cNvPr>
            <p:cNvSpPr/>
            <p:nvPr/>
          </p:nvSpPr>
          <p:spPr>
            <a:xfrm>
              <a:off x="2784978" y="5492632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9828FFD-BF1E-C3ED-A6C3-34A7804D7A9D}"/>
                </a:ext>
              </a:extLst>
            </p:cNvPr>
            <p:cNvSpPr/>
            <p:nvPr/>
          </p:nvSpPr>
          <p:spPr>
            <a:xfrm>
              <a:off x="2908080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FB4B6580-EAC3-87EB-D1E7-CB8FCD20A564}"/>
                </a:ext>
              </a:extLst>
            </p:cNvPr>
            <p:cNvSpPr/>
            <p:nvPr/>
          </p:nvSpPr>
          <p:spPr>
            <a:xfrm>
              <a:off x="3332337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67125A3C-E94B-055C-C272-B9C698B3547F}"/>
                </a:ext>
              </a:extLst>
            </p:cNvPr>
            <p:cNvSpPr/>
            <p:nvPr/>
          </p:nvSpPr>
          <p:spPr>
            <a:xfrm>
              <a:off x="4695613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D3DF0653-FC6E-FF1B-72CB-26796D07EB91}"/>
                </a:ext>
              </a:extLst>
            </p:cNvPr>
            <p:cNvSpPr/>
            <p:nvPr/>
          </p:nvSpPr>
          <p:spPr>
            <a:xfrm>
              <a:off x="4535268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0D0AF36-AB42-1D14-7EB0-0CD139066D3B}"/>
                </a:ext>
              </a:extLst>
            </p:cNvPr>
            <p:cNvSpPr/>
            <p:nvPr/>
          </p:nvSpPr>
          <p:spPr>
            <a:xfrm>
              <a:off x="4332556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179AE76F-8AAD-17E8-7EF4-14715C789FAA}"/>
                </a:ext>
              </a:extLst>
            </p:cNvPr>
            <p:cNvSpPr/>
            <p:nvPr/>
          </p:nvSpPr>
          <p:spPr>
            <a:xfrm>
              <a:off x="4011084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960B1EC5-7FF2-F50C-34A2-B4E99C1D261E}"/>
                </a:ext>
              </a:extLst>
            </p:cNvPr>
            <p:cNvSpPr/>
            <p:nvPr/>
          </p:nvSpPr>
          <p:spPr>
            <a:xfrm>
              <a:off x="3780791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5D6AB18-6D09-6B2E-2693-3DFCD8D0084F}"/>
                </a:ext>
              </a:extLst>
            </p:cNvPr>
            <p:cNvSpPr/>
            <p:nvPr/>
          </p:nvSpPr>
          <p:spPr>
            <a:xfrm>
              <a:off x="3604554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A0B13CA2-08D2-24E1-A140-AEF93F1DEC89}"/>
                </a:ext>
              </a:extLst>
            </p:cNvPr>
            <p:cNvSpPr/>
            <p:nvPr/>
          </p:nvSpPr>
          <p:spPr>
            <a:xfrm>
              <a:off x="4157497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6101B9FE-F83C-E4C8-E3DA-0BA41D0CF135}"/>
                </a:ext>
              </a:extLst>
            </p:cNvPr>
            <p:cNvGrpSpPr/>
            <p:nvPr/>
          </p:nvGrpSpPr>
          <p:grpSpPr>
            <a:xfrm>
              <a:off x="2836514" y="5547510"/>
              <a:ext cx="1908611" cy="600238"/>
              <a:chOff x="2836514" y="5547510"/>
              <a:chExt cx="1908611" cy="600238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181C80F-65B6-D8FE-890B-AEDD42EAC92D}"/>
                  </a:ext>
                </a:extLst>
              </p:cNvPr>
              <p:cNvSpPr/>
              <p:nvPr/>
            </p:nvSpPr>
            <p:spPr>
              <a:xfrm>
                <a:off x="2836853" y="5547510"/>
                <a:ext cx="1904965" cy="441202"/>
              </a:xfrm>
              <a:prstGeom prst="rect">
                <a:avLst/>
              </a:prstGeom>
              <a:solidFill>
                <a:srgbClr val="C00000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58CE8774-2DD1-78D9-4EFF-95F69692C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514" y="5599081"/>
                <a:ext cx="5148" cy="537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28DECA2-1CBA-E220-251F-A9AF0C985C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42157" y="5602284"/>
                <a:ext cx="2968" cy="5454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5CF759DF-8D66-6772-039B-FC108DD91A6F}"/>
              </a:ext>
            </a:extLst>
          </p:cNvPr>
          <p:cNvCxnSpPr>
            <a:cxnSpLocks/>
          </p:cNvCxnSpPr>
          <p:nvPr/>
        </p:nvCxnSpPr>
        <p:spPr>
          <a:xfrm>
            <a:off x="7742720" y="4860481"/>
            <a:ext cx="0" cy="958758"/>
          </a:xfrm>
          <a:prstGeom prst="line">
            <a:avLst/>
          </a:prstGeom>
          <a:ln w="12700">
            <a:prstDash val="lg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BAD4783-EE1B-4F47-2423-1940FF0D1A68}"/>
              </a:ext>
            </a:extLst>
          </p:cNvPr>
          <p:cNvSpPr txBox="1"/>
          <p:nvPr/>
        </p:nvSpPr>
        <p:spPr>
          <a:xfrm>
            <a:off x="6547553" y="4390349"/>
            <a:ext cx="227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Determination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灯片编号占位符 6">
            <a:extLst>
              <a:ext uri="{FF2B5EF4-FFF2-40B4-BE49-F238E27FC236}">
                <a16:creationId xmlns:a16="http://schemas.microsoft.com/office/drawing/2014/main" id="{FB48D618-1AED-E01E-E0CD-505F9291FAE1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4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35" name="标题 1">
            <a:extLst>
              <a:ext uri="{FF2B5EF4-FFF2-40B4-BE49-F238E27FC236}">
                <a16:creationId xmlns:a16="http://schemas.microsoft.com/office/drawing/2014/main" id="{5B124A9D-AA58-3D93-ACB5-2115B2E32FE2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10678575" cy="30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内容占位符 2">
            <a:extLst>
              <a:ext uri="{FF2B5EF4-FFF2-40B4-BE49-F238E27FC236}">
                <a16:creationId xmlns:a16="http://schemas.microsoft.com/office/drawing/2014/main" id="{02986302-8A4F-CCC9-79D9-958BA8323239}"/>
              </a:ext>
            </a:extLst>
          </p:cNvPr>
          <p:cNvSpPr txBox="1">
            <a:spLocks/>
          </p:cNvSpPr>
          <p:nvPr/>
        </p:nvSpPr>
        <p:spPr>
          <a:xfrm>
            <a:off x="1509183" y="2372810"/>
            <a:ext cx="9951439" cy="43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stimuli presentation.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Pupil-size data collection.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generation.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DTW Distances computation.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Threshold determination.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EER Evaluation.</a:t>
            </a:r>
          </a:p>
        </p:txBody>
      </p:sp>
    </p:spTree>
    <p:extLst>
      <p:ext uri="{BB962C8B-B14F-4D97-AF65-F5344CB8AC3E}">
        <p14:creationId xmlns:p14="http://schemas.microsoft.com/office/powerpoint/2010/main" val="395434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E8E43A84-CEAD-74E6-5A1D-50D5EEEA9F6D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5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62D7371-AD82-4064-DE62-F9F3281F72BE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9046625" cy="1883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  <a:endParaRPr lang="en-US" altLang="zh-CN" sz="5400" dirty="0"/>
          </a:p>
          <a:p>
            <a:r>
              <a:rPr lang="en-GB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Stimulus Design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C0EB7A2-D426-DB62-9A1E-025910366930}"/>
              </a:ext>
            </a:extLst>
          </p:cNvPr>
          <p:cNvSpPr txBox="1">
            <a:spLocks/>
          </p:cNvSpPr>
          <p:nvPr/>
        </p:nvSpPr>
        <p:spPr>
          <a:xfrm>
            <a:off x="1509183" y="2334496"/>
            <a:ext cx="5698066" cy="5511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Color Combinations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Red-blue, Yellow-blue, Red-green, and Green-blue</a:t>
            </a: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Stimulus Patterns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solid-color circles flicker.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hollow-circle flicker.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shapes.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gradients.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7854A4-3CC6-AE3D-E8FF-477A1898F069}"/>
              </a:ext>
            </a:extLst>
          </p:cNvPr>
          <p:cNvGrpSpPr/>
          <p:nvPr/>
        </p:nvGrpSpPr>
        <p:grpSpPr>
          <a:xfrm>
            <a:off x="7207248" y="2444541"/>
            <a:ext cx="4562178" cy="3596142"/>
            <a:chOff x="7207249" y="2402012"/>
            <a:chExt cx="4621738" cy="364308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6D62BB-C7C8-90B4-7815-62136806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249" y="2402012"/>
              <a:ext cx="4621738" cy="326893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7B15808-9D9F-E26D-8918-B8EDFE4C4C50}"/>
                </a:ext>
              </a:extLst>
            </p:cNvPr>
            <p:cNvSpPr txBox="1"/>
            <p:nvPr/>
          </p:nvSpPr>
          <p:spPr>
            <a:xfrm>
              <a:off x="8134456" y="5670947"/>
              <a:ext cx="2767325" cy="374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Stimulus Patterns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11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0F44B-034A-DC09-FFCB-A82D79750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FFDDD46E-20C1-4158-5ECD-6509EC692033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6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995CEC6-BAEF-6F3D-64BD-82953C3BB850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9046625" cy="1883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  <a:endParaRPr lang="en-US" altLang="zh-CN" sz="5400" dirty="0"/>
          </a:p>
          <a:p>
            <a:r>
              <a:rPr lang="en-GB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Stimulus Design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——Pattern 1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无标题视频——使用Clipchamp制作">
            <a:hlinkClick r:id="" action="ppaction://media"/>
            <a:extLst>
              <a:ext uri="{FF2B5EF4-FFF2-40B4-BE49-F238E27FC236}">
                <a16:creationId xmlns:a16="http://schemas.microsoft.com/office/drawing/2014/main" id="{F572371C-351C-8175-188C-EA52489A3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1562" y="2362200"/>
            <a:ext cx="6888876" cy="38810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113273-053E-52DE-2F12-56F92EF4912B}"/>
              </a:ext>
            </a:extLst>
          </p:cNvPr>
          <p:cNvSpPr txBox="1"/>
          <p:nvPr/>
        </p:nvSpPr>
        <p:spPr>
          <a:xfrm>
            <a:off x="4697921" y="6194731"/>
            <a:ext cx="279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 1. Stimulus Pattern 1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8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2A7B4-E986-7246-726D-4C7CD65B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1D24587-A050-90FA-D6AA-BCEB45AE1030}"/>
              </a:ext>
            </a:extLst>
          </p:cNvPr>
          <p:cNvGrpSpPr/>
          <p:nvPr/>
        </p:nvGrpSpPr>
        <p:grpSpPr>
          <a:xfrm>
            <a:off x="7207248" y="2444541"/>
            <a:ext cx="4562178" cy="3596142"/>
            <a:chOff x="7207249" y="2402012"/>
            <a:chExt cx="4621738" cy="36430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2CD9D2-1BB5-F96F-33C9-5EE5113C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249" y="2402012"/>
              <a:ext cx="4621738" cy="326893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B0E8884-7AB1-B075-C9E8-AE0B582637BF}"/>
                </a:ext>
              </a:extLst>
            </p:cNvPr>
            <p:cNvSpPr txBox="1"/>
            <p:nvPr/>
          </p:nvSpPr>
          <p:spPr>
            <a:xfrm>
              <a:off x="8134456" y="5670947"/>
              <a:ext cx="2767325" cy="374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Figure 2. Stimulus Patterns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E20F8888-272B-4F34-14A3-CE2E34459D1F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7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9FB8DFC-043F-70AA-0F6D-7D1A68C01919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9046625" cy="1883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  <a:endParaRPr lang="en-US" altLang="zh-CN" sz="5400" dirty="0"/>
          </a:p>
          <a:p>
            <a:r>
              <a:rPr lang="en-GB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Stimulus Design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CD827BD4-02E2-4A9D-B8A7-05A60789E0BE}"/>
              </a:ext>
            </a:extLst>
          </p:cNvPr>
          <p:cNvSpPr txBox="1">
            <a:spLocks/>
          </p:cNvSpPr>
          <p:nvPr/>
        </p:nvSpPr>
        <p:spPr>
          <a:xfrm>
            <a:off x="1509183" y="2334496"/>
            <a:ext cx="5698066" cy="5511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Color Combinations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Red-blue, Yellow-blue, Red-green, and Green-blue</a:t>
            </a: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Stimulus Patterns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solid-color circles flicker.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hollow-circle flicker.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Moving shapes.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Color gradients.</a:t>
            </a:r>
          </a:p>
        </p:txBody>
      </p:sp>
    </p:spTree>
    <p:extLst>
      <p:ext uri="{BB962C8B-B14F-4D97-AF65-F5344CB8AC3E}">
        <p14:creationId xmlns:p14="http://schemas.microsoft.com/office/powerpoint/2010/main" val="179419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370E481-49C2-691F-0CBD-A391F12C38DA}"/>
              </a:ext>
            </a:extLst>
          </p:cNvPr>
          <p:cNvSpPr txBox="1"/>
          <p:nvPr/>
        </p:nvSpPr>
        <p:spPr>
          <a:xfrm>
            <a:off x="8408393" y="5261429"/>
            <a:ext cx="24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3. Data Collection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灯片编号占位符 6">
            <a:extLst>
              <a:ext uri="{FF2B5EF4-FFF2-40B4-BE49-F238E27FC236}">
                <a16:creationId xmlns:a16="http://schemas.microsoft.com/office/drawing/2014/main" id="{866CC05C-92BE-7A11-3B47-2A3BF8AD03AB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8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7860C91C-0F6F-0F92-742E-56BC774A4D40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8868825" cy="1876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</a:t>
            </a:r>
            <a:r>
              <a:rPr lang="en-US" altLang="zh-CN" sz="5400" dirty="0"/>
              <a:t> Method</a:t>
            </a: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6D4440FA-7ED0-F9A6-C560-588B888D7128}"/>
              </a:ext>
            </a:extLst>
          </p:cNvPr>
          <p:cNvSpPr txBox="1">
            <a:spLocks/>
          </p:cNvSpPr>
          <p:nvPr/>
        </p:nvSpPr>
        <p:spPr>
          <a:xfrm>
            <a:off x="1509184" y="2372809"/>
            <a:ext cx="5425737" cy="451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well-lit room </a:t>
            </a:r>
          </a:p>
          <a:p>
            <a:r>
              <a:rPr lang="en-GB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male participants</a:t>
            </a:r>
            <a:endParaRPr lang="en-US" altLang="zh-CN" sz="2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stimuli were presented on a 24-inch display.</a:t>
            </a:r>
          </a:p>
          <a:p>
            <a:r>
              <a:rPr lang="en-GB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 60 cm away from the display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Tobii Pro Glasses 2 Eye Tracker.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stimulus was repeated 10 times.</a:t>
            </a:r>
          </a:p>
          <a:p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EB1E702-6C49-5113-2BB7-1375B1FA0966}"/>
              </a:ext>
            </a:extLst>
          </p:cNvPr>
          <p:cNvSpPr/>
          <p:nvPr/>
        </p:nvSpPr>
        <p:spPr>
          <a:xfrm>
            <a:off x="7120947" y="2495549"/>
            <a:ext cx="4880553" cy="27658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15E808-634E-8E1F-66DF-EFFB6BBFF24B}"/>
              </a:ext>
            </a:extLst>
          </p:cNvPr>
          <p:cNvSpPr/>
          <p:nvPr/>
        </p:nvSpPr>
        <p:spPr>
          <a:xfrm>
            <a:off x="7138461" y="2837104"/>
            <a:ext cx="4851239" cy="9557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25E8F2-48BA-56F6-3F7C-64C4AE217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48" y="3082778"/>
            <a:ext cx="4305312" cy="20285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1A1768-C5F9-4C7F-F911-BC06FB3669BC}"/>
              </a:ext>
            </a:extLst>
          </p:cNvPr>
          <p:cNvSpPr txBox="1"/>
          <p:nvPr/>
        </p:nvSpPr>
        <p:spPr>
          <a:xfrm>
            <a:off x="8789716" y="2492159"/>
            <a:ext cx="171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8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FDDE664-88DE-2CFF-6A6D-851480934984}"/>
              </a:ext>
            </a:extLst>
          </p:cNvPr>
          <p:cNvSpPr txBox="1">
            <a:spLocks/>
          </p:cNvSpPr>
          <p:nvPr/>
        </p:nvSpPr>
        <p:spPr>
          <a:xfrm>
            <a:off x="2129375" y="478603"/>
            <a:ext cx="7946723" cy="1730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altLang="zh-CN" sz="5400" dirty="0"/>
              <a:t>Proposed Method</a:t>
            </a:r>
            <a:endParaRPr lang="en-US" altLang="zh-CN" sz="5400" dirty="0"/>
          </a:p>
          <a:p>
            <a:r>
              <a:rPr lang="en-GB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DBA Generation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B5D9545-23D9-563E-E50E-1E4D329B970F}"/>
              </a:ext>
            </a:extLst>
          </p:cNvPr>
          <p:cNvSpPr txBox="1">
            <a:spLocks/>
          </p:cNvSpPr>
          <p:nvPr/>
        </p:nvSpPr>
        <p:spPr>
          <a:xfrm>
            <a:off x="1509185" y="2372810"/>
            <a:ext cx="5632782" cy="387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Definition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average of multiple time series sequences.</a:t>
            </a:r>
          </a:p>
          <a:p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Generation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First, the collected data were linearly interpolated.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Second, the subject-specific DBA template </a:t>
            </a:r>
            <a:r>
              <a:rPr lang="en-GB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 generated</a:t>
            </a:r>
            <a:r>
              <a:rPr lang="en-US" altLang="zh-CN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0BB17D3A-E376-9CB8-70B4-096F5A62E029}"/>
              </a:ext>
            </a:extLst>
          </p:cNvPr>
          <p:cNvSpPr/>
          <p:nvPr/>
        </p:nvSpPr>
        <p:spPr>
          <a:xfrm>
            <a:off x="7130555" y="2505222"/>
            <a:ext cx="4883420" cy="27562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56E56B9-00EB-7B65-92A8-5F1942DF2AF8}"/>
              </a:ext>
            </a:extLst>
          </p:cNvPr>
          <p:cNvGrpSpPr/>
          <p:nvPr/>
        </p:nvGrpSpPr>
        <p:grpSpPr>
          <a:xfrm>
            <a:off x="7331325" y="3463707"/>
            <a:ext cx="2025322" cy="1655734"/>
            <a:chOff x="7036822" y="1101911"/>
            <a:chExt cx="1896903" cy="150167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9EB8A8F-4A9D-E61D-EBAB-2033D273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296" y="1108494"/>
              <a:ext cx="794971" cy="613996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D31CCBD6-F17C-144F-B80D-9E0268751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1377" y="1101911"/>
              <a:ext cx="792348" cy="611969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CD5F2179-CAB8-8F73-C248-E3070F2D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6822" y="1801693"/>
              <a:ext cx="794970" cy="615756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96C30031-B03A-C5C4-C5C0-F21AD775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8400" y="1805427"/>
              <a:ext cx="785325" cy="608286"/>
            </a:xfrm>
            <a:prstGeom prst="rect">
              <a:avLst/>
            </a:prstGeom>
          </p:spPr>
        </p:pic>
        <p:sp>
          <p:nvSpPr>
            <p:cNvPr id="64" name="箭头: 右 63">
              <a:extLst>
                <a:ext uri="{FF2B5EF4-FFF2-40B4-BE49-F238E27FC236}">
                  <a16:creationId xmlns:a16="http://schemas.microsoft.com/office/drawing/2014/main" id="{6FC68ED3-1F20-8C71-9925-35C84899EC98}"/>
                </a:ext>
              </a:extLst>
            </p:cNvPr>
            <p:cNvSpPr/>
            <p:nvPr/>
          </p:nvSpPr>
          <p:spPr>
            <a:xfrm>
              <a:off x="7847976" y="1319548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箭头: 右 64">
              <a:extLst>
                <a:ext uri="{FF2B5EF4-FFF2-40B4-BE49-F238E27FC236}">
                  <a16:creationId xmlns:a16="http://schemas.microsoft.com/office/drawing/2014/main" id="{B7B3E8D0-973C-B3B9-357F-6915E4A75BDD}"/>
                </a:ext>
              </a:extLst>
            </p:cNvPr>
            <p:cNvSpPr/>
            <p:nvPr/>
          </p:nvSpPr>
          <p:spPr>
            <a:xfrm>
              <a:off x="7847976" y="2013626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445BEC0-70E4-62DC-4252-69044B597414}"/>
                </a:ext>
              </a:extLst>
            </p:cNvPr>
            <p:cNvSpPr txBox="1"/>
            <p:nvPr/>
          </p:nvSpPr>
          <p:spPr>
            <a:xfrm>
              <a:off x="7552376" y="2268622"/>
              <a:ext cx="519772" cy="33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… …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7" name="Picture 2">
            <a:extLst>
              <a:ext uri="{FF2B5EF4-FFF2-40B4-BE49-F238E27FC236}">
                <a16:creationId xmlns:a16="http://schemas.microsoft.com/office/drawing/2014/main" id="{B6082364-204E-7BB2-2B2E-82684DF51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15" y="3414178"/>
            <a:ext cx="2041649" cy="16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右大括号 67">
            <a:extLst>
              <a:ext uri="{FF2B5EF4-FFF2-40B4-BE49-F238E27FC236}">
                <a16:creationId xmlns:a16="http://schemas.microsoft.com/office/drawing/2014/main" id="{06BCF75C-4C2D-2CB0-C946-9D16E21EA03A}"/>
              </a:ext>
            </a:extLst>
          </p:cNvPr>
          <p:cNvSpPr/>
          <p:nvPr/>
        </p:nvSpPr>
        <p:spPr>
          <a:xfrm>
            <a:off x="9362689" y="3342997"/>
            <a:ext cx="461411" cy="1670989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C6D04D4-C936-BD38-3C6A-B87DD73B6BFB}"/>
              </a:ext>
            </a:extLst>
          </p:cNvPr>
          <p:cNvSpPr/>
          <p:nvPr/>
        </p:nvSpPr>
        <p:spPr>
          <a:xfrm>
            <a:off x="7141967" y="2856247"/>
            <a:ext cx="4862736" cy="10287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41B7ED4-9544-0020-2852-7806D9EB7080}"/>
              </a:ext>
            </a:extLst>
          </p:cNvPr>
          <p:cNvSpPr txBox="1"/>
          <p:nvPr/>
        </p:nvSpPr>
        <p:spPr>
          <a:xfrm>
            <a:off x="8724938" y="2486915"/>
            <a:ext cx="173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DBA Generation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9D3B4C9-8377-C67A-0616-0F95888A67CB}"/>
              </a:ext>
            </a:extLst>
          </p:cNvPr>
          <p:cNvSpPr txBox="1"/>
          <p:nvPr/>
        </p:nvSpPr>
        <p:spPr>
          <a:xfrm>
            <a:off x="7459630" y="3014304"/>
            <a:ext cx="390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      Interpolated                      DBA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592D0E5-46AC-1FA5-8D87-A71007238F3C}"/>
              </a:ext>
            </a:extLst>
          </p:cNvPr>
          <p:cNvSpPr txBox="1"/>
          <p:nvPr/>
        </p:nvSpPr>
        <p:spPr>
          <a:xfrm>
            <a:off x="8408393" y="5261429"/>
            <a:ext cx="255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4. DBA Generation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灯片编号占位符 6">
            <a:extLst>
              <a:ext uri="{FF2B5EF4-FFF2-40B4-BE49-F238E27FC236}">
                <a16:creationId xmlns:a16="http://schemas.microsoft.com/office/drawing/2014/main" id="{9FE15752-9EFA-D497-4F81-702A3FC6A408}"/>
              </a:ext>
            </a:extLst>
          </p:cNvPr>
          <p:cNvSpPr txBox="1">
            <a:spLocks/>
          </p:cNvSpPr>
          <p:nvPr/>
        </p:nvSpPr>
        <p:spPr bwMode="gray">
          <a:xfrm>
            <a:off x="881148" y="781050"/>
            <a:ext cx="6280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F57005C-5004-451B-A854-823364E9B746}" type="slidenum">
              <a:rPr lang="zh-CN" altLang="en-US" sz="3200" smtClean="0">
                <a:solidFill>
                  <a:schemeClr val="tx1"/>
                </a:solidFill>
              </a:rPr>
              <a:pPr algn="l"/>
              <a:t>9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94834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3015</TotalTime>
  <Words>1043</Words>
  <Application>Microsoft Office PowerPoint</Application>
  <PresentationFormat>宽屏</PresentationFormat>
  <Paragraphs>224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Arial</vt:lpstr>
      <vt:lpstr>Calibri</vt:lpstr>
      <vt:lpstr>Century Gothic</vt:lpstr>
      <vt:lpstr>Wingdings 3</vt:lpstr>
      <vt:lpstr>丝状</vt:lpstr>
      <vt:lpstr>Investigation of the Feasibility of Individual Identification Based on Pupil Diameter Changes Caused by Visual Stimuli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520 Chino</dc:creator>
  <cp:lastModifiedBy>淏辰 邱</cp:lastModifiedBy>
  <cp:revision>622</cp:revision>
  <cp:lastPrinted>2025-12-15T00:40:58Z</cp:lastPrinted>
  <dcterms:created xsi:type="dcterms:W3CDTF">2025-11-15T03:43:26Z</dcterms:created>
  <dcterms:modified xsi:type="dcterms:W3CDTF">2026-02-13T04:18:23Z</dcterms:modified>
</cp:coreProperties>
</file>